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7077075" cy="89550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R2cMROAVgfCvq4iAZKmM76DTC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Cook" initials="" lastIdx="4" clrIdx="0"/>
  <p:cmAuthor id="1" name="Elisa Elliot" initials="" lastIdx="1" clrIdx="1"/>
  <p:cmAuthor id="2" name="Kelli Michele" initials="" lastIdx="1" clrIdx="2"/>
  <p:cmAuthor id="3" name="Suzanne Montazer" initials="SM" lastIdx="6" clrIdx="3">
    <p:extLst>
      <p:ext uri="{19B8F6BF-5375-455C-9EA6-DF929625EA0E}">
        <p15:presenceInfo xmlns:p15="http://schemas.microsoft.com/office/powerpoint/2012/main" userId="S::suzanne.montazer@ja.org::c8c6757e-7df9-4de4-88ae-30bdd34e8a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842F85-7E50-490E-967A-9FCAF7D136A0}">
  <a:tblStyle styleId="{8B842F85-7E50-490E-967A-9FCAF7D136A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F"/>
          </a:solidFill>
        </a:fill>
      </a:tcStyle>
    </a:wholeTbl>
    <a:band1H>
      <a:tcTxStyle b="off" i="off"/>
      <a:tcStyle>
        <a:tcBdr/>
        <a:fill>
          <a:solidFill>
            <a:srgbClr val="CCCCDD"/>
          </a:solidFill>
        </a:fill>
      </a:tcStyle>
    </a:band1H>
    <a:band2H>
      <a:tcTxStyle b="off" i="off"/>
      <a:tcStyle>
        <a:tcBdr/>
      </a:tcStyle>
    </a:band2H>
    <a:band1V>
      <a:tcTxStyle b="off" i="off"/>
      <a:tcStyle>
        <a:tcBdr/>
        <a:fill>
          <a:solidFill>
            <a:srgbClr val="CCCCDD"/>
          </a:solidFill>
        </a:fill>
      </a:tcStyle>
    </a:band1V>
    <a:band2V>
      <a:tcTxStyle b="off" i="off"/>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96" d="100"/>
          <a:sy n="96" d="100"/>
        </p:scale>
        <p:origin x="252"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47755"/>
          </a:xfrm>
          <a:prstGeom prst="rect">
            <a:avLst/>
          </a:prstGeom>
          <a:noFill/>
          <a:ln>
            <a:noFill/>
          </a:ln>
        </p:spPr>
        <p:txBody>
          <a:bodyPr spcFirstLastPara="1" wrap="square" lIns="92750" tIns="46375" rIns="92750" bIns="463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08705" y="0"/>
            <a:ext cx="3066733" cy="447755"/>
          </a:xfrm>
          <a:prstGeom prst="rect">
            <a:avLst/>
          </a:prstGeom>
          <a:noFill/>
          <a:ln>
            <a:noFill/>
          </a:ln>
        </p:spPr>
        <p:txBody>
          <a:bodyPr spcFirstLastPara="1" wrap="square" lIns="92750" tIns="46375" rIns="92750" bIns="463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05779"/>
            <a:ext cx="3066733" cy="447755"/>
          </a:xfrm>
          <a:prstGeom prst="rect">
            <a:avLst/>
          </a:prstGeom>
          <a:noFill/>
          <a:ln>
            <a:noFill/>
          </a:ln>
        </p:spPr>
        <p:txBody>
          <a:bodyPr spcFirstLastPara="1" wrap="square" lIns="92750" tIns="46375" rIns="92750" bIns="463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114" name="Google Shape;114;p1: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14" name="Google Shape;214;p10: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25" name="Google Shape;225;p11: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35" name="Google Shape;235;p12: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45" name="Google Shape;245;p13: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56" name="Google Shape;256;p14: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65" name="Google Shape;265;p15: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74" name="Google Shape;274;p16: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7: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84" name="Google Shape;284;p17: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8: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93" name="Google Shape;293;p18: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302" name="Google Shape;302;p19: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122" name="Google Shape;122;p2: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0: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JA Finance Park Debit and Credit</a:t>
            </a:r>
            <a:endParaRPr/>
          </a:p>
          <a:p>
            <a:pPr marL="0" lvl="0" indent="0" algn="l" rtl="0">
              <a:lnSpc>
                <a:spcPct val="100000"/>
              </a:lnSpc>
              <a:spcBef>
                <a:spcPts val="360"/>
              </a:spcBef>
              <a:spcAft>
                <a:spcPts val="0"/>
              </a:spcAft>
              <a:buSzPts val="1400"/>
              <a:buNone/>
            </a:pPr>
            <a:endParaRPr/>
          </a:p>
        </p:txBody>
      </p:sp>
      <p:sp>
        <p:nvSpPr>
          <p:cNvPr id="312" name="Google Shape;312;p20: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1: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323" name="Google Shape;323;p21: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333" name="Google Shape;333;p22: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132" name="Google Shape;132;p3: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143" name="Google Shape;143;p4: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154" name="Google Shape;154;p5: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168" name="Google Shape;168;p6: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181" name="Google Shape;181;p7: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a:p>
            <a:pPr marL="0" lvl="0" indent="0" algn="l" rtl="0">
              <a:lnSpc>
                <a:spcPct val="100000"/>
              </a:lnSpc>
              <a:spcBef>
                <a:spcPts val="360"/>
              </a:spcBef>
              <a:spcAft>
                <a:spcPts val="0"/>
              </a:spcAft>
              <a:buSzPts val="1400"/>
              <a:buNone/>
            </a:pPr>
            <a:endParaRPr/>
          </a:p>
        </p:txBody>
      </p:sp>
      <p:sp>
        <p:nvSpPr>
          <p:cNvPr id="194" name="Google Shape;194;p8: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1298575" y="671513"/>
            <a:ext cx="4479925" cy="335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707708" y="4253667"/>
            <a:ext cx="5661660" cy="4029790"/>
          </a:xfrm>
          <a:prstGeom prst="rect">
            <a:avLst/>
          </a:prstGeom>
          <a:noFill/>
          <a:ln>
            <a:noFill/>
          </a:ln>
        </p:spPr>
        <p:txBody>
          <a:bodyPr spcFirstLastPara="1" wrap="square" lIns="92750" tIns="46375" rIns="92750" bIns="46375" anchor="t" anchorCtr="0">
            <a:normAutofit/>
          </a:bodyPr>
          <a:lstStyle/>
          <a:p>
            <a:pPr marL="0" lvl="0" indent="0" algn="l" rtl="0">
              <a:lnSpc>
                <a:spcPct val="100000"/>
              </a:lnSpc>
              <a:spcBef>
                <a:spcPts val="0"/>
              </a:spcBef>
              <a:spcAft>
                <a:spcPts val="0"/>
              </a:spcAft>
              <a:buSzPts val="1400"/>
              <a:buNone/>
            </a:pPr>
            <a:r>
              <a:rPr lang="en-US"/>
              <a:t>JA Finance Park Debit and Credit</a:t>
            </a:r>
            <a:endParaRPr/>
          </a:p>
        </p:txBody>
      </p:sp>
      <p:sp>
        <p:nvSpPr>
          <p:cNvPr id="203" name="Google Shape;203;p9:notes"/>
          <p:cNvSpPr txBox="1">
            <a:spLocks noGrp="1"/>
          </p:cNvSpPr>
          <p:nvPr>
            <p:ph type="sldNum" idx="12"/>
          </p:nvPr>
        </p:nvSpPr>
        <p:spPr>
          <a:xfrm>
            <a:off x="4008705" y="8505779"/>
            <a:ext cx="3066733" cy="447755"/>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4"/>
          <p:cNvSpPr txBox="1">
            <a:spLocks noGrp="1"/>
          </p:cNvSpPr>
          <p:nvPr>
            <p:ph type="title"/>
          </p:nvPr>
        </p:nvSpPr>
        <p:spPr>
          <a:xfrm>
            <a:off x="457200" y="1676400"/>
            <a:ext cx="8229600" cy="914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bg1"/>
                </a:solidFill>
                <a:latin typeface="+mj-lt"/>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dirty="0"/>
          </a:p>
        </p:txBody>
      </p:sp>
      <p:sp>
        <p:nvSpPr>
          <p:cNvPr id="16" name="Google Shape;16;p24"/>
          <p:cNvSpPr txBox="1">
            <a:spLocks noGrp="1"/>
          </p:cNvSpPr>
          <p:nvPr>
            <p:ph type="body" idx="1"/>
          </p:nvPr>
        </p:nvSpPr>
        <p:spPr>
          <a:xfrm>
            <a:off x="457200" y="2667000"/>
            <a:ext cx="8229600" cy="3886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45"/>
          <p:cNvSpPr txBox="1">
            <a:spLocks noGrp="1"/>
          </p:cNvSpPr>
          <p:nvPr>
            <p:ph type="title"/>
          </p:nvPr>
        </p:nvSpPr>
        <p:spPr>
          <a:xfrm>
            <a:off x="457200" y="1752600"/>
            <a:ext cx="8229600" cy="838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7F7F7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6" name="Google Shape;46;p45"/>
          <p:cNvSpPr txBox="1">
            <a:spLocks noGrp="1"/>
          </p:cNvSpPr>
          <p:nvPr>
            <p:ph type="body" idx="1"/>
          </p:nvPr>
        </p:nvSpPr>
        <p:spPr>
          <a:xfrm rot="5400000">
            <a:off x="2651918" y="396081"/>
            <a:ext cx="3840163" cy="822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
        <p:cNvGrpSpPr/>
        <p:nvPr/>
      </p:nvGrpSpPr>
      <p:grpSpPr>
        <a:xfrm>
          <a:off x="0" y="0"/>
          <a:ext cx="0" cy="0"/>
          <a:chOff x="0" y="0"/>
          <a:chExt cx="0" cy="0"/>
        </a:xfrm>
      </p:grpSpPr>
      <p:sp>
        <p:nvSpPr>
          <p:cNvPr id="48" name="Google Shape;48;p46"/>
          <p:cNvSpPr txBox="1">
            <a:spLocks noGrp="1"/>
          </p:cNvSpPr>
          <p:nvPr>
            <p:ph type="title"/>
          </p:nvPr>
        </p:nvSpPr>
        <p:spPr>
          <a:xfrm rot="5400000">
            <a:off x="5461793" y="3129757"/>
            <a:ext cx="4525963" cy="20764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7F7F7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9" name="Google Shape;49;p46"/>
          <p:cNvSpPr txBox="1">
            <a:spLocks noGrp="1"/>
          </p:cNvSpPr>
          <p:nvPr>
            <p:ph type="body" idx="1"/>
          </p:nvPr>
        </p:nvSpPr>
        <p:spPr>
          <a:xfrm rot="5400000">
            <a:off x="1232693" y="1129506"/>
            <a:ext cx="4525963" cy="607695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0"/>
        <p:cNvGrpSpPr/>
        <p:nvPr/>
      </p:nvGrpSpPr>
      <p:grpSpPr>
        <a:xfrm>
          <a:off x="0" y="0"/>
          <a:ext cx="0" cy="0"/>
          <a:chOff x="0" y="0"/>
          <a:chExt cx="0" cy="0"/>
        </a:xfrm>
      </p:grpSpPr>
    </p:spTree>
    <p:extLst>
      <p:ext uri="{BB962C8B-B14F-4D97-AF65-F5344CB8AC3E}">
        <p14:creationId xmlns:p14="http://schemas.microsoft.com/office/powerpoint/2010/main" val="400252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dirty="0"/>
          </a:p>
        </p:txBody>
      </p:sp>
      <p:sp>
        <p:nvSpPr>
          <p:cNvPr id="19" name="Google Shape;1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8"/>
          <p:cNvSpPr txBox="1">
            <a:spLocks noGrp="1"/>
          </p:cNvSpPr>
          <p:nvPr>
            <p:ph type="title"/>
          </p:nvPr>
        </p:nvSpPr>
        <p:spPr>
          <a:xfrm>
            <a:off x="722313" y="2066925"/>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1"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dirty="0"/>
          </a:p>
        </p:txBody>
      </p:sp>
      <p:sp>
        <p:nvSpPr>
          <p:cNvPr id="22" name="Google Shape;22;p38"/>
          <p:cNvSpPr txBox="1">
            <a:spLocks noGrp="1"/>
          </p:cNvSpPr>
          <p:nvPr>
            <p:ph type="body" idx="1"/>
          </p:nvPr>
        </p:nvSpPr>
        <p:spPr>
          <a:xfrm>
            <a:off x="722313" y="3429000"/>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457200" y="1676400"/>
            <a:ext cx="8229600" cy="838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dirty="0"/>
          </a:p>
        </p:txBody>
      </p:sp>
      <p:sp>
        <p:nvSpPr>
          <p:cNvPr id="25" name="Google Shape;25;p39"/>
          <p:cNvSpPr txBox="1">
            <a:spLocks noGrp="1"/>
          </p:cNvSpPr>
          <p:nvPr>
            <p:ph type="body" idx="1"/>
          </p:nvPr>
        </p:nvSpPr>
        <p:spPr>
          <a:xfrm>
            <a:off x="457200" y="2514600"/>
            <a:ext cx="40386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39"/>
          <p:cNvSpPr txBox="1">
            <a:spLocks noGrp="1"/>
          </p:cNvSpPr>
          <p:nvPr>
            <p:ph type="body" idx="2"/>
          </p:nvPr>
        </p:nvSpPr>
        <p:spPr>
          <a:xfrm>
            <a:off x="4648200" y="2514600"/>
            <a:ext cx="40386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457200" y="1828800"/>
            <a:ext cx="8229600" cy="609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7F7F7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29" name="Google Shape;29;p40"/>
          <p:cNvSpPr txBox="1">
            <a:spLocks noGrp="1"/>
          </p:cNvSpPr>
          <p:nvPr>
            <p:ph type="body" idx="1"/>
          </p:nvPr>
        </p:nvSpPr>
        <p:spPr>
          <a:xfrm>
            <a:off x="457200" y="2789238"/>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0" name="Google Shape;30;p40"/>
          <p:cNvSpPr txBox="1">
            <a:spLocks noGrp="1"/>
          </p:cNvSpPr>
          <p:nvPr>
            <p:ph type="body" idx="2"/>
          </p:nvPr>
        </p:nvSpPr>
        <p:spPr>
          <a:xfrm>
            <a:off x="457200" y="3428999"/>
            <a:ext cx="4040188" cy="312420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 name="Google Shape;31;p40"/>
          <p:cNvSpPr txBox="1">
            <a:spLocks noGrp="1"/>
          </p:cNvSpPr>
          <p:nvPr>
            <p:ph type="body" idx="3"/>
          </p:nvPr>
        </p:nvSpPr>
        <p:spPr>
          <a:xfrm>
            <a:off x="4645025" y="2789238"/>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Google Shape;32;p40"/>
          <p:cNvSpPr txBox="1">
            <a:spLocks noGrp="1"/>
          </p:cNvSpPr>
          <p:nvPr>
            <p:ph type="body" idx="4"/>
          </p:nvPr>
        </p:nvSpPr>
        <p:spPr>
          <a:xfrm>
            <a:off x="4645025" y="3428999"/>
            <a:ext cx="4041775" cy="312420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457200" y="2514600"/>
            <a:ext cx="8229600" cy="1371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7F7F7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457200" y="1752600"/>
            <a:ext cx="3008313"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7F7F7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38" name="Google Shape;38;p43"/>
          <p:cNvSpPr txBox="1">
            <a:spLocks noGrp="1"/>
          </p:cNvSpPr>
          <p:nvPr>
            <p:ph type="body" idx="1"/>
          </p:nvPr>
        </p:nvSpPr>
        <p:spPr>
          <a:xfrm>
            <a:off x="3575050" y="1752600"/>
            <a:ext cx="5111750" cy="4800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3"/>
          <p:cNvSpPr txBox="1">
            <a:spLocks noGrp="1"/>
          </p:cNvSpPr>
          <p:nvPr>
            <p:ph type="body" idx="2"/>
          </p:nvPr>
        </p:nvSpPr>
        <p:spPr>
          <a:xfrm>
            <a:off x="457200" y="2514600"/>
            <a:ext cx="3008313" cy="4038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1792288" y="53340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7F7F7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2" name="Google Shape;42;p44"/>
          <p:cNvSpPr>
            <a:spLocks noGrp="1"/>
          </p:cNvSpPr>
          <p:nvPr>
            <p:ph type="pic" idx="2"/>
          </p:nvPr>
        </p:nvSpPr>
        <p:spPr>
          <a:xfrm>
            <a:off x="609600" y="1828799"/>
            <a:ext cx="7924800" cy="3200401"/>
          </a:xfrm>
          <a:prstGeom prst="rect">
            <a:avLst/>
          </a:prstGeom>
          <a:noFill/>
          <a:ln>
            <a:noFill/>
          </a:ln>
        </p:spPr>
      </p:sp>
      <p:sp>
        <p:nvSpPr>
          <p:cNvPr id="43" name="Google Shape;43;p44"/>
          <p:cNvSpPr txBox="1">
            <a:spLocks noGrp="1"/>
          </p:cNvSpPr>
          <p:nvPr>
            <p:ph type="body" idx="1"/>
          </p:nvPr>
        </p:nvSpPr>
        <p:spPr>
          <a:xfrm>
            <a:off x="1792288" y="59007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descr="A orange and black striped sign&#10;&#10;Description automatically generated"/>
          <p:cNvPicPr preferRelativeResize="0"/>
          <p:nvPr/>
        </p:nvPicPr>
        <p:blipFill rotWithShape="1">
          <a:blip r:embed="rId14">
            <a:alphaModFix/>
          </a:blip>
          <a:srcRect/>
          <a:stretch/>
        </p:blipFill>
        <p:spPr>
          <a:xfrm>
            <a:off x="78750" y="-1113499"/>
            <a:ext cx="9052560" cy="2952482"/>
          </a:xfrm>
          <a:prstGeom prst="rect">
            <a:avLst/>
          </a:prstGeom>
          <a:noFill/>
          <a:ln>
            <a:noFill/>
          </a:ln>
        </p:spPr>
      </p:pic>
      <p:sp>
        <p:nvSpPr>
          <p:cNvPr id="11" name="Google Shape;11;p23"/>
          <p:cNvSpPr/>
          <p:nvPr/>
        </p:nvSpPr>
        <p:spPr>
          <a:xfrm>
            <a:off x="838200" y="228600"/>
            <a:ext cx="75438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chemeClr val="dk2"/>
              </a:solidFill>
              <a:latin typeface="Arial"/>
              <a:ea typeface="Arial"/>
              <a:cs typeface="Arial"/>
              <a:sym typeface="Arial"/>
            </a:endParaRPr>
          </a:p>
        </p:txBody>
      </p:sp>
      <p:sp>
        <p:nvSpPr>
          <p:cNvPr id="12" name="Google Shape;12;p23"/>
          <p:cNvSpPr/>
          <p:nvPr/>
        </p:nvSpPr>
        <p:spPr>
          <a:xfrm>
            <a:off x="685800" y="3962400"/>
            <a:ext cx="7848600" cy="1905000"/>
          </a:xfrm>
          <a:prstGeom prst="rect">
            <a:avLst/>
          </a:prstGeom>
          <a:noFill/>
          <a:ln>
            <a:noFill/>
          </a:ln>
        </p:spPr>
        <p:txBody>
          <a:bodyPr spcFirstLastPara="1" wrap="square" lIns="91425" tIns="45700" rIns="91425" bIns="45700" anchor="t" anchorCtr="0">
            <a:noAutofit/>
          </a:bodyPr>
          <a:lstStyle/>
          <a:p>
            <a:pPr marL="342900" marR="0" lvl="0" indent="-139700" algn="r"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13" name="Google Shape;13;p23"/>
          <p:cNvPicPr preferRelativeResize="0"/>
          <p:nvPr/>
        </p:nvPicPr>
        <p:blipFill rotWithShape="1">
          <a:blip r:embed="rId15">
            <a:alphaModFix/>
          </a:blip>
          <a:srcRect/>
          <a:stretch/>
        </p:blipFill>
        <p:spPr>
          <a:xfrm>
            <a:off x="685800" y="304800"/>
            <a:ext cx="1219200" cy="838200"/>
          </a:xfrm>
          <a:prstGeom prst="rect">
            <a:avLst/>
          </a:prstGeom>
          <a:noFill/>
          <a:ln>
            <a:noFill/>
          </a:ln>
        </p:spPr>
      </p:pic>
      <p:pic>
        <p:nvPicPr>
          <p:cNvPr id="2" name="Google Shape;14;p23">
            <a:extLst>
              <a:ext uri="{FF2B5EF4-FFF2-40B4-BE49-F238E27FC236}">
                <a16:creationId xmlns:a16="http://schemas.microsoft.com/office/drawing/2014/main" id="{217CE277-58DB-F4AF-05EC-683D6B32DEF7}"/>
              </a:ext>
            </a:extLst>
          </p:cNvPr>
          <p:cNvPicPr preferRelativeResize="0"/>
          <p:nvPr userDrawn="1"/>
        </p:nvPicPr>
        <p:blipFill>
          <a:blip r:embed="rId16"/>
          <a:srcRect/>
          <a:stretch/>
        </p:blipFill>
        <p:spPr>
          <a:xfrm>
            <a:off x="685800" y="6262273"/>
            <a:ext cx="1357489" cy="4016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myfico.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title"/>
          </p:nvPr>
        </p:nvSpPr>
        <p:spPr>
          <a:xfrm>
            <a:off x="1281362" y="260675"/>
            <a:ext cx="7802479" cy="914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SzPts val="1400"/>
              <a:buNone/>
            </a:pPr>
            <a:r>
              <a:rPr lang="en-US" sz="5400" dirty="0"/>
              <a:t>JA Finance Park</a:t>
            </a:r>
            <a:endParaRPr sz="5400" dirty="0"/>
          </a:p>
        </p:txBody>
      </p:sp>
      <p:sp>
        <p:nvSpPr>
          <p:cNvPr id="117" name="Google Shape;117;p1"/>
          <p:cNvSpPr txBox="1">
            <a:spLocks noGrp="1"/>
          </p:cNvSpPr>
          <p:nvPr>
            <p:ph type="body" idx="1"/>
          </p:nvPr>
        </p:nvSpPr>
        <p:spPr>
          <a:xfrm>
            <a:off x="1016000" y="2222499"/>
            <a:ext cx="7162800" cy="385247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3200"/>
              <a:buFont typeface="Arial"/>
              <a:buNone/>
            </a:pPr>
            <a:r>
              <a:rPr lang="en-US" i="1" dirty="0">
                <a:solidFill>
                  <a:srgbClr val="595959"/>
                </a:solidFill>
              </a:rPr>
              <a:t>JA Finance Park </a:t>
            </a:r>
            <a:r>
              <a:rPr lang="en-US" dirty="0">
                <a:solidFill>
                  <a:srgbClr val="595959"/>
                </a:solidFill>
              </a:rPr>
              <a:t>will help you build a foundation for making intelligent, lifelong personal financial decisions. Topics include income and saving, credit and debit, and budgeting.</a:t>
            </a:r>
            <a:endParaRPr dirty="0"/>
          </a:p>
          <a:p>
            <a:pPr marL="0" lvl="0" indent="0" algn="ctr" rtl="0">
              <a:lnSpc>
                <a:spcPct val="100000"/>
              </a:lnSpc>
              <a:spcBef>
                <a:spcPts val="280"/>
              </a:spcBef>
              <a:spcAft>
                <a:spcPts val="0"/>
              </a:spcAft>
              <a:buClr>
                <a:schemeClr val="dk1"/>
              </a:buClr>
              <a:buSzPts val="1400"/>
              <a:buFont typeface="Arial"/>
              <a:buNone/>
            </a:pPr>
            <a:endParaRPr sz="1400" dirty="0">
              <a:solidFill>
                <a:srgbClr val="595959"/>
              </a:solidFill>
            </a:endParaRPr>
          </a:p>
          <a:p>
            <a:pPr marL="0" lvl="0" indent="0" algn="ctr" rtl="0">
              <a:lnSpc>
                <a:spcPct val="100000"/>
              </a:lnSpc>
              <a:spcBef>
                <a:spcPts val="280"/>
              </a:spcBef>
              <a:spcAft>
                <a:spcPts val="0"/>
              </a:spcAft>
              <a:buClr>
                <a:schemeClr val="dk1"/>
              </a:buClr>
              <a:buSzPts val="1400"/>
              <a:buFont typeface="Arial"/>
              <a:buNone/>
            </a:pPr>
            <a:endParaRPr sz="1400" dirty="0">
              <a:solidFill>
                <a:srgbClr val="595959"/>
              </a:solidFill>
            </a:endParaRPr>
          </a:p>
          <a:p>
            <a:pPr marL="0" lvl="0" indent="0" algn="ctr" rtl="0">
              <a:lnSpc>
                <a:spcPct val="100000"/>
              </a:lnSpc>
              <a:spcBef>
                <a:spcPts val="280"/>
              </a:spcBef>
              <a:spcAft>
                <a:spcPts val="0"/>
              </a:spcAft>
              <a:buClr>
                <a:schemeClr val="dk1"/>
              </a:buClr>
              <a:buSzPts val="1400"/>
              <a:buFont typeface="Arial"/>
              <a:buNone/>
            </a:pPr>
            <a:endParaRPr sz="1400" dirty="0">
              <a:solidFill>
                <a:srgbClr val="595959"/>
              </a:solidFill>
            </a:endParaRPr>
          </a:p>
          <a:p>
            <a:pPr marL="0" lvl="0" indent="0" algn="ctr" rtl="0">
              <a:lnSpc>
                <a:spcPct val="100000"/>
              </a:lnSpc>
              <a:spcBef>
                <a:spcPts val="240"/>
              </a:spcBef>
              <a:spcAft>
                <a:spcPts val="0"/>
              </a:spcAft>
              <a:buClr>
                <a:srgbClr val="595959"/>
              </a:buClr>
              <a:buSzPts val="1200"/>
              <a:buFont typeface="Arial"/>
              <a:buNone/>
            </a:pPr>
            <a:r>
              <a:rPr lang="en-US" sz="1200" dirty="0">
                <a:solidFill>
                  <a:srgbClr val="595959"/>
                </a:solidFill>
              </a:rPr>
              <a:t>© 2024 Junior Achievement USA, M1205 – Debit and Credit PowerPoint</a:t>
            </a:r>
          </a:p>
          <a:p>
            <a:pPr marL="0" lvl="0" indent="0" algn="ctr" rtl="0">
              <a:lnSpc>
                <a:spcPct val="100000"/>
              </a:lnSpc>
              <a:spcBef>
                <a:spcPts val="240"/>
              </a:spcBef>
              <a:spcAft>
                <a:spcPts val="0"/>
              </a:spcAft>
              <a:buClr>
                <a:srgbClr val="595959"/>
              </a:buClr>
              <a:buSzPts val="1200"/>
              <a:buFont typeface="Arial"/>
              <a:buNone/>
            </a:pPr>
            <a:r>
              <a:rPr lang="en-US" sz="1200" dirty="0">
                <a:solidFill>
                  <a:srgbClr val="595959"/>
                </a:solidFill>
              </a:rPr>
              <a:t>JA Finance Park</a:t>
            </a:r>
            <a:r>
              <a:rPr lang="en-US" sz="1200" baseline="30000" dirty="0">
                <a:solidFill>
                  <a:srgbClr val="595959"/>
                </a:solidFill>
              </a:rPr>
              <a:t>®</a:t>
            </a:r>
            <a:endParaRPr baseline="30000" dirty="0"/>
          </a:p>
          <a:p>
            <a:pPr marL="0" lvl="0" indent="0" algn="ctr" rtl="0">
              <a:lnSpc>
                <a:spcPct val="100000"/>
              </a:lnSpc>
              <a:spcBef>
                <a:spcPts val="640"/>
              </a:spcBef>
              <a:spcAft>
                <a:spcPts val="0"/>
              </a:spcAft>
              <a:buClr>
                <a:schemeClr val="dk1"/>
              </a:buClr>
              <a:buSzPts val="3200"/>
              <a:buFont typeface="Arial"/>
              <a:buNone/>
            </a:pPr>
            <a:endParaRP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1371600" y="78205"/>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5400" dirty="0"/>
              <a:t>Credit Cards</a:t>
            </a:r>
            <a:endParaRPr sz="5400" dirty="0"/>
          </a:p>
        </p:txBody>
      </p:sp>
      <p:sp>
        <p:nvSpPr>
          <p:cNvPr id="217" name="Google Shape;217;p10"/>
          <p:cNvSpPr txBox="1"/>
          <p:nvPr/>
        </p:nvSpPr>
        <p:spPr>
          <a:xfrm>
            <a:off x="292553" y="2033746"/>
            <a:ext cx="4032704" cy="32111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2E75B5"/>
                </a:solidFill>
                <a:latin typeface="Arial"/>
                <a:ea typeface="Arial"/>
                <a:cs typeface="Arial"/>
                <a:sym typeface="Arial"/>
              </a:rPr>
              <a:t>Advantages of a Credit Card</a:t>
            </a:r>
            <a:endParaRPr sz="1400" b="0" i="0" u="none" strike="noStrike" cap="none" dirty="0">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200"/>
              <a:buFont typeface="Arial"/>
              <a:buChar char="•"/>
            </a:pPr>
            <a:r>
              <a:rPr lang="en-US" sz="2200" b="1" i="0" u="none" strike="noStrike" cap="none" dirty="0">
                <a:solidFill>
                  <a:srgbClr val="FF0000"/>
                </a:solidFill>
                <a:latin typeface="Arial"/>
                <a:ea typeface="Arial"/>
                <a:cs typeface="Arial"/>
                <a:sym typeface="Arial"/>
              </a:rPr>
              <a:t>Buy now, pay later.</a:t>
            </a:r>
            <a:endParaRPr sz="1400" b="0" i="0" u="none" strike="noStrike" cap="none" dirty="0">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200"/>
              <a:buFont typeface="Arial"/>
              <a:buChar char="•"/>
            </a:pPr>
            <a:r>
              <a:rPr lang="en-US" sz="2200" b="0" i="0" u="none" strike="noStrike" cap="none" dirty="0">
                <a:solidFill>
                  <a:srgbClr val="595959"/>
                </a:solidFill>
                <a:latin typeface="Arial"/>
                <a:ea typeface="Arial"/>
                <a:cs typeface="Arial"/>
                <a:sym typeface="Arial"/>
              </a:rPr>
              <a:t>Flexibility to make </a:t>
            </a:r>
            <a:br>
              <a:rPr lang="en-US" sz="2200" b="0" i="0" u="none" strike="noStrike" cap="none" dirty="0">
                <a:solidFill>
                  <a:srgbClr val="595959"/>
                </a:solidFill>
                <a:latin typeface="Arial"/>
                <a:ea typeface="Arial"/>
                <a:cs typeface="Arial"/>
                <a:sym typeface="Arial"/>
              </a:rPr>
            </a:br>
            <a:r>
              <a:rPr lang="en-US" sz="2200" b="0" i="0" u="none" strike="noStrike" cap="none" dirty="0">
                <a:solidFill>
                  <a:srgbClr val="595959"/>
                </a:solidFill>
                <a:latin typeface="Arial"/>
                <a:ea typeface="Arial"/>
                <a:cs typeface="Arial"/>
                <a:sym typeface="Arial"/>
              </a:rPr>
              <a:t>purchases anytime and anywhere.</a:t>
            </a:r>
            <a:endParaRPr sz="1400" b="0" i="0" u="none" strike="noStrike" cap="none" dirty="0">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200"/>
              <a:buFont typeface="Arial"/>
              <a:buChar char="•"/>
            </a:pPr>
            <a:r>
              <a:rPr lang="en-US" sz="2200" b="0" i="0" u="none" strike="noStrike" cap="none" dirty="0">
                <a:solidFill>
                  <a:srgbClr val="595959"/>
                </a:solidFill>
                <a:latin typeface="Arial"/>
                <a:ea typeface="Arial"/>
                <a:cs typeface="Arial"/>
                <a:sym typeface="Arial"/>
              </a:rPr>
              <a:t>Grace period is usually </a:t>
            </a:r>
            <a:br>
              <a:rPr lang="en-US" sz="2200" b="0" i="0" u="none" strike="noStrike" cap="none" dirty="0">
                <a:solidFill>
                  <a:srgbClr val="595959"/>
                </a:solidFill>
                <a:latin typeface="Arial"/>
                <a:ea typeface="Arial"/>
                <a:cs typeface="Arial"/>
                <a:sym typeface="Arial"/>
              </a:rPr>
            </a:br>
            <a:r>
              <a:rPr lang="en-US" sz="2200" b="0" i="0" u="none" strike="noStrike" cap="none" dirty="0">
                <a:solidFill>
                  <a:srgbClr val="595959"/>
                </a:solidFill>
                <a:latin typeface="Arial"/>
                <a:ea typeface="Arial"/>
                <a:cs typeface="Arial"/>
                <a:sym typeface="Arial"/>
              </a:rPr>
              <a:t>25 days.</a:t>
            </a:r>
            <a:endParaRPr sz="1400" b="0" i="0" u="none" strike="noStrike" cap="none" dirty="0">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200"/>
              <a:buFont typeface="Arial"/>
              <a:buChar char="•"/>
            </a:pPr>
            <a:r>
              <a:rPr lang="en-US" sz="2200" b="0" i="0" u="none" strike="noStrike" cap="none" dirty="0">
                <a:solidFill>
                  <a:srgbClr val="595959"/>
                </a:solidFill>
                <a:latin typeface="Arial"/>
                <a:ea typeface="Arial"/>
                <a:cs typeface="Arial"/>
                <a:sym typeface="Arial"/>
              </a:rPr>
              <a:t>$50 liability if card is stolen.</a:t>
            </a:r>
            <a:endParaRPr sz="1400" b="0" i="0" u="none" strike="noStrike" cap="none" dirty="0">
              <a:solidFill>
                <a:srgbClr val="000000"/>
              </a:solidFill>
              <a:latin typeface="Arial"/>
              <a:ea typeface="Arial"/>
              <a:cs typeface="Arial"/>
              <a:sym typeface="Arial"/>
            </a:endParaRPr>
          </a:p>
        </p:txBody>
      </p:sp>
      <p:sp>
        <p:nvSpPr>
          <p:cNvPr id="219" name="Google Shape;219;p10"/>
          <p:cNvSpPr txBox="1"/>
          <p:nvPr/>
        </p:nvSpPr>
        <p:spPr>
          <a:xfrm>
            <a:off x="4615546" y="2033746"/>
            <a:ext cx="4267201" cy="209288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2E75B5"/>
                </a:solidFill>
                <a:latin typeface="Arial"/>
                <a:ea typeface="Arial"/>
                <a:cs typeface="Arial"/>
                <a:sym typeface="Arial"/>
              </a:rPr>
              <a:t>Disadvantages of a Credit Card</a:t>
            </a:r>
            <a:endParaRPr sz="2200" b="0" i="0" u="none" strike="noStrike" cap="none" dirty="0">
              <a:solidFill>
                <a:srgbClr val="2E75B5"/>
              </a:solidFill>
              <a:latin typeface="Arial"/>
              <a:ea typeface="Arial"/>
              <a:cs typeface="Arial"/>
              <a:sym typeface="Arial"/>
            </a:endParaRPr>
          </a:p>
          <a:p>
            <a:pPr marL="228600" marR="0" lvl="0" indent="-228600" algn="l" rtl="0">
              <a:lnSpc>
                <a:spcPct val="100000"/>
              </a:lnSpc>
              <a:spcBef>
                <a:spcPts val="800"/>
              </a:spcBef>
              <a:spcAft>
                <a:spcPts val="0"/>
              </a:spcAft>
              <a:buClr>
                <a:srgbClr val="595959"/>
              </a:buClr>
              <a:buSzPts val="2200"/>
              <a:buFont typeface="Arial"/>
              <a:buChar char="•"/>
            </a:pPr>
            <a:r>
              <a:rPr lang="en-US" sz="2200" b="0" i="0" u="none" strike="noStrike" cap="none" dirty="0">
                <a:solidFill>
                  <a:srgbClr val="595959"/>
                </a:solidFill>
                <a:latin typeface="Arial"/>
                <a:ea typeface="Arial"/>
                <a:cs typeface="Arial"/>
                <a:sym typeface="Arial"/>
              </a:rPr>
              <a:t>Must qualify.</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800"/>
              </a:spcBef>
              <a:spcAft>
                <a:spcPts val="0"/>
              </a:spcAft>
              <a:buClr>
                <a:srgbClr val="595959"/>
              </a:buClr>
              <a:buSzPts val="2200"/>
              <a:buFont typeface="Arial"/>
              <a:buChar char="•"/>
            </a:pPr>
            <a:r>
              <a:rPr lang="en-US" sz="2200" b="0" i="0" u="none" strike="noStrike" cap="none" dirty="0">
                <a:solidFill>
                  <a:srgbClr val="595959"/>
                </a:solidFill>
                <a:latin typeface="Arial"/>
                <a:ea typeface="Arial"/>
                <a:cs typeface="Arial"/>
                <a:sym typeface="Arial"/>
              </a:rPr>
              <a:t>Terms and fees may change.</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800"/>
              </a:spcBef>
              <a:spcAft>
                <a:spcPts val="0"/>
              </a:spcAft>
              <a:buClr>
                <a:srgbClr val="595959"/>
              </a:buClr>
              <a:buSzPts val="2200"/>
              <a:buFont typeface="Arial"/>
              <a:buChar char="•"/>
            </a:pPr>
            <a:r>
              <a:rPr lang="en-US" sz="2200" b="0" i="0" u="none" strike="noStrike" cap="none" dirty="0">
                <a:solidFill>
                  <a:srgbClr val="595959"/>
                </a:solidFill>
                <a:latin typeface="Arial"/>
                <a:ea typeface="Arial"/>
                <a:cs typeface="Arial"/>
                <a:sym typeface="Arial"/>
              </a:rPr>
              <a:t>High interest rates usually </a:t>
            </a:r>
            <a:br>
              <a:rPr lang="en-US" sz="2200" b="0" i="0" u="none" strike="noStrike" cap="none" dirty="0">
                <a:solidFill>
                  <a:srgbClr val="595959"/>
                </a:solidFill>
                <a:latin typeface="Arial"/>
                <a:ea typeface="Arial"/>
                <a:cs typeface="Arial"/>
                <a:sym typeface="Arial"/>
              </a:rPr>
            </a:br>
            <a:r>
              <a:rPr lang="en-US" sz="2200" b="0" i="0" u="none" strike="noStrike" cap="none" dirty="0">
                <a:solidFill>
                  <a:srgbClr val="595959"/>
                </a:solidFill>
                <a:latin typeface="Arial"/>
                <a:ea typeface="Arial"/>
                <a:cs typeface="Arial"/>
                <a:sym typeface="Arial"/>
              </a:rPr>
              <a:t>apply on unpaid balances.</a:t>
            </a:r>
            <a:endParaRPr sz="1400" b="0" i="0" u="none" strike="noStrike" cap="none" dirty="0">
              <a:solidFill>
                <a:srgbClr val="000000"/>
              </a:solidFill>
              <a:latin typeface="Arial"/>
              <a:ea typeface="Arial"/>
              <a:cs typeface="Arial"/>
              <a:sym typeface="Arial"/>
            </a:endParaRPr>
          </a:p>
        </p:txBody>
      </p:sp>
      <p:cxnSp>
        <p:nvCxnSpPr>
          <p:cNvPr id="221" name="Google Shape;221;p10">
            <a:extLst>
              <a:ext uri="{C183D7F6-B498-43B3-948B-1728B52AA6E4}">
                <adec:decorative xmlns:adec="http://schemas.microsoft.com/office/drawing/2017/decorative" val="1"/>
              </a:ext>
            </a:extLst>
          </p:cNvPr>
          <p:cNvCxnSpPr/>
          <p:nvPr/>
        </p:nvCxnSpPr>
        <p:spPr>
          <a:xfrm>
            <a:off x="4455886" y="1944914"/>
            <a:ext cx="0" cy="4659086"/>
          </a:xfrm>
          <a:prstGeom prst="straightConnector1">
            <a:avLst/>
          </a:prstGeom>
          <a:noFill/>
          <a:ln w="25400" cap="flat" cmpd="sng">
            <a:solidFill>
              <a:srgbClr val="87B6E1"/>
            </a:solidFill>
            <a:prstDash val="solid"/>
            <a:round/>
            <a:headEnd type="none" w="sm" len="sm"/>
            <a:tailEnd type="none" w="sm" len="sm"/>
          </a:ln>
        </p:spPr>
      </p:cxnSp>
      <p:sp>
        <p:nvSpPr>
          <p:cNvPr id="218" name="Google Shape;218;p10"/>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Rectangle 1">
            <a:extLst>
              <a:ext uri="{FF2B5EF4-FFF2-40B4-BE49-F238E27FC236}">
                <a16:creationId xmlns:a16="http://schemas.microsoft.com/office/drawing/2014/main" id="{BB0FCF68-5499-9DE1-B60A-3F125CC681AA}"/>
              </a:ext>
              <a:ext uri="{C183D7F6-B498-43B3-948B-1728B52AA6E4}">
                <adec:decorative xmlns:adec="http://schemas.microsoft.com/office/drawing/2017/decorative" val="1"/>
              </a:ext>
            </a:extLst>
          </p:cNvPr>
          <p:cNvSpPr/>
          <p:nvPr/>
        </p:nvSpPr>
        <p:spPr>
          <a:xfrm>
            <a:off x="-705444" y="-521637"/>
            <a:ext cx="11003485" cy="42221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7" name="Google Shape;227;p11"/>
          <p:cNvSpPr txBox="1">
            <a:spLocks noGrp="1"/>
          </p:cNvSpPr>
          <p:nvPr>
            <p:ph type="title" idx="4294967295"/>
          </p:nvPr>
        </p:nvSpPr>
        <p:spPr>
          <a:xfrm>
            <a:off x="185968" y="2344571"/>
            <a:ext cx="3163888"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tx1">
                    <a:lumMod val="65000"/>
                    <a:lumOff val="35000"/>
                  </a:schemeClr>
                </a:solidFill>
                <a:latin typeface="Arial"/>
                <a:ea typeface="Arial"/>
                <a:cs typeface="Arial"/>
                <a:sym typeface="Arial"/>
              </a:rPr>
              <a:t>Sample Credit Card Statement </a:t>
            </a:r>
            <a:endParaRPr sz="2800" b="1" dirty="0">
              <a:solidFill>
                <a:schemeClr val="tx1">
                  <a:lumMod val="65000"/>
                  <a:lumOff val="35000"/>
                </a:schemeClr>
              </a:solidFill>
            </a:endParaRPr>
          </a:p>
        </p:txBody>
      </p:sp>
      <p:sp>
        <p:nvSpPr>
          <p:cNvPr id="228" name="Google Shape;228;p11">
            <a:extLst>
              <a:ext uri="{C183D7F6-B498-43B3-948B-1728B52AA6E4}">
                <adec:decorative xmlns:adec="http://schemas.microsoft.com/office/drawing/2017/decorative" val="1"/>
              </a:ext>
            </a:extLst>
          </p:cNvPr>
          <p:cNvSpPr/>
          <p:nvPr/>
        </p:nvSpPr>
        <p:spPr>
          <a:xfrm>
            <a:off x="-166759" y="1602404"/>
            <a:ext cx="10464800" cy="2438400"/>
          </a:xfrm>
          <a:prstGeom prst="rect">
            <a:avLst/>
          </a:prstGeom>
          <a:solidFill>
            <a:srgbClr val="FF6600">
              <a:alpha val="23921"/>
            </a:srgbClr>
          </a:solidFill>
          <a:ln w="57150" cap="rnd" cmpd="sng">
            <a:solidFill>
              <a:schemeClr val="accent6">
                <a:lumMod val="75000"/>
              </a:schemeClr>
            </a:solidFill>
            <a:prstDash val="dot"/>
            <a:round/>
            <a:headEnd type="none" w="sm" len="sm"/>
            <a:tailEnd type="none" w="sm" len="sm"/>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29" name="Google Shape;229;p11" descr="Credit card statement shows sample user's balance of $936.36,  minimum payment due of $15.00, and due date of May 03, 2024. The statement also includes previous payments, purchases, annual percentage rate, and  an activity summary. "/>
          <p:cNvPicPr preferRelativeResize="0"/>
          <p:nvPr/>
        </p:nvPicPr>
        <p:blipFill rotWithShape="1">
          <a:blip r:embed="rId3"/>
          <a:srcRect l="52852" t="13951" r="2853" b="13847"/>
          <a:stretch/>
        </p:blipFill>
        <p:spPr>
          <a:xfrm>
            <a:off x="3105651" y="103249"/>
            <a:ext cx="6038349" cy="6390777"/>
          </a:xfrm>
          <a:prstGeom prst="rect">
            <a:avLst/>
          </a:prstGeom>
          <a:noFill/>
          <a:ln>
            <a:noFill/>
          </a:ln>
        </p:spPr>
      </p:pic>
      <p:sp>
        <p:nvSpPr>
          <p:cNvPr id="230" name="Google Shape;230;p11"/>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1251284" y="-6016"/>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dirty="0"/>
              <a:t>Cost of Using Credit</a:t>
            </a:r>
            <a:endParaRPr dirty="0"/>
          </a:p>
        </p:txBody>
      </p:sp>
      <p:sp>
        <p:nvSpPr>
          <p:cNvPr id="238" name="Google Shape;238;p12"/>
          <p:cNvSpPr txBox="1"/>
          <p:nvPr/>
        </p:nvSpPr>
        <p:spPr>
          <a:xfrm>
            <a:off x="914400" y="2381250"/>
            <a:ext cx="73152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Arial"/>
                <a:ea typeface="Arial"/>
                <a:cs typeface="Arial"/>
                <a:sym typeface="Arial"/>
              </a:rPr>
              <a:t>Making minimum payments, with no new purchases, at an interest rate of 18%</a:t>
            </a:r>
            <a:endParaRPr sz="1400" b="0" i="0" u="none" strike="noStrike" cap="none">
              <a:solidFill>
                <a:srgbClr val="000000"/>
              </a:solidFill>
              <a:latin typeface="Arial"/>
              <a:ea typeface="Arial"/>
              <a:cs typeface="Arial"/>
              <a:sym typeface="Arial"/>
            </a:endParaRPr>
          </a:p>
        </p:txBody>
      </p:sp>
      <p:graphicFrame>
        <p:nvGraphicFramePr>
          <p:cNvPr id="239" name="Google Shape;239;p12"/>
          <p:cNvGraphicFramePr/>
          <p:nvPr/>
        </p:nvGraphicFramePr>
        <p:xfrm>
          <a:off x="541020" y="3419475"/>
          <a:ext cx="8138150" cy="1737400"/>
        </p:xfrm>
        <a:graphic>
          <a:graphicData uri="http://schemas.openxmlformats.org/drawingml/2006/table">
            <a:tbl>
              <a:tblPr firstRow="1">
                <a:noFill/>
                <a:tableStyleId>{8B842F85-7E50-490E-967A-9FCAF7D136A0}</a:tableStyleId>
              </a:tblPr>
              <a:tblGrid>
                <a:gridCol w="1920250">
                  <a:extLst>
                    <a:ext uri="{9D8B030D-6E8A-4147-A177-3AD203B41FA5}">
                      <a16:colId xmlns:a16="http://schemas.microsoft.com/office/drawing/2014/main" val="20000"/>
                    </a:ext>
                  </a:extLst>
                </a:gridCol>
                <a:gridCol w="2103125">
                  <a:extLst>
                    <a:ext uri="{9D8B030D-6E8A-4147-A177-3AD203B41FA5}">
                      <a16:colId xmlns:a16="http://schemas.microsoft.com/office/drawing/2014/main" val="20001"/>
                    </a:ext>
                  </a:extLst>
                </a:gridCol>
                <a:gridCol w="1554475">
                  <a:extLst>
                    <a:ext uri="{9D8B030D-6E8A-4147-A177-3AD203B41FA5}">
                      <a16:colId xmlns:a16="http://schemas.microsoft.com/office/drawing/2014/main" val="20002"/>
                    </a:ext>
                  </a:extLst>
                </a:gridCol>
                <a:gridCol w="1280150">
                  <a:extLst>
                    <a:ext uri="{9D8B030D-6E8A-4147-A177-3AD203B41FA5}">
                      <a16:colId xmlns:a16="http://schemas.microsoft.com/office/drawing/2014/main" val="20003"/>
                    </a:ext>
                  </a:extLst>
                </a:gridCol>
                <a:gridCol w="1280150">
                  <a:extLst>
                    <a:ext uri="{9D8B030D-6E8A-4147-A177-3AD203B41FA5}">
                      <a16:colId xmlns:a16="http://schemas.microsoft.com/office/drawing/2014/main" val="20004"/>
                    </a:ext>
                  </a:extLst>
                </a:gridCol>
              </a:tblGrid>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Purchase Price of Goods</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2E75B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Minimum Monthly Payment</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2E75B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Time to Pay Off Debt</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2E75B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Interest Paid</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2E75B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True Cost</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2E75B5"/>
                    </a:solidFill>
                  </a:tcPr>
                </a:tc>
                <a:extLst>
                  <a:ext uri="{0D108BD9-81ED-4DB2-BD59-A6C34878D82A}">
                    <a16:rowId xmlns:a16="http://schemas.microsoft.com/office/drawing/2014/main" val="10000"/>
                  </a:ext>
                </a:extLst>
              </a:tr>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$1,000</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$20</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8 years</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$863</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$1,863</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$2,500</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$50</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23 years</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$5,363</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$7,863</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$5,000</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$100</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35 years</a:t>
                      </a:r>
                      <a:endParaRPr sz="18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$12,863</a:t>
                      </a:r>
                      <a:endParaRPr sz="1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$17,863</a:t>
                      </a:r>
                      <a:endParaRPr sz="1400" u="none" strike="noStrike" cap="none" dirty="0"/>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40" name="Google Shape;240;p12"/>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1371600" y="76200"/>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5400" dirty="0"/>
              <a:t>Prepaid Cards</a:t>
            </a:r>
            <a:endParaRPr sz="5400" dirty="0"/>
          </a:p>
        </p:txBody>
      </p:sp>
      <p:sp>
        <p:nvSpPr>
          <p:cNvPr id="248" name="Google Shape;248;p13"/>
          <p:cNvSpPr txBox="1">
            <a:spLocks noGrp="1"/>
          </p:cNvSpPr>
          <p:nvPr>
            <p:ph type="body" idx="1"/>
          </p:nvPr>
        </p:nvSpPr>
        <p:spPr>
          <a:xfrm>
            <a:off x="400050" y="2032000"/>
            <a:ext cx="6858000" cy="1676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595959"/>
              </a:buClr>
              <a:buSzPts val="2400"/>
              <a:buFont typeface="Arial"/>
              <a:buChar char="•"/>
            </a:pPr>
            <a:r>
              <a:rPr lang="en-US" sz="2400"/>
              <a:t>Also known as prepaid debit, stored value, or gift cards. May require activation. Spending is limited to the card amount. </a:t>
            </a:r>
            <a:endParaRPr sz="2400"/>
          </a:p>
          <a:p>
            <a:pPr marL="342900" lvl="0" indent="-342900" algn="l" rtl="0">
              <a:lnSpc>
                <a:spcPct val="100000"/>
              </a:lnSpc>
              <a:spcBef>
                <a:spcPts val="1080"/>
              </a:spcBef>
              <a:spcAft>
                <a:spcPts val="600"/>
              </a:spcAft>
              <a:buClr>
                <a:srgbClr val="595959"/>
              </a:buClr>
              <a:buSzPts val="2400"/>
              <a:buFont typeface="Arial"/>
              <a:buChar char="•"/>
            </a:pPr>
            <a:r>
              <a:rPr lang="en-US" sz="2400"/>
              <a:t>Do not need a bank account or a credit history.</a:t>
            </a:r>
            <a:endParaRPr sz="2400"/>
          </a:p>
        </p:txBody>
      </p:sp>
      <p:sp>
        <p:nvSpPr>
          <p:cNvPr id="249" name="Google Shape;249;p13"/>
          <p:cNvSpPr txBox="1"/>
          <p:nvPr/>
        </p:nvSpPr>
        <p:spPr>
          <a:xfrm>
            <a:off x="400050" y="4191001"/>
            <a:ext cx="5981700" cy="2133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For some card types: Manage cash reloads and account information online.</a:t>
            </a:r>
            <a:endParaRPr sz="2400" b="0" i="0" u="none" strike="noStrike" cap="none">
              <a:solidFill>
                <a:srgbClr val="595959"/>
              </a:solidFill>
              <a:latin typeface="Arial"/>
              <a:ea typeface="Arial"/>
              <a:cs typeface="Arial"/>
              <a:sym typeface="Arial"/>
            </a:endParaRPr>
          </a:p>
          <a:p>
            <a:pPr marL="342900" marR="0" lvl="0" indent="-342900" algn="l" rtl="0">
              <a:lnSpc>
                <a:spcPct val="100000"/>
              </a:lnSpc>
              <a:spcBef>
                <a:spcPts val="1080"/>
              </a:spcBef>
              <a:spcAft>
                <a:spcPts val="60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Prepaid payroll card: Employers deposit wages directly to the card.</a:t>
            </a:r>
            <a:endParaRPr sz="2400" b="0" i="0" u="none" strike="noStrike" cap="none">
              <a:solidFill>
                <a:srgbClr val="000000"/>
              </a:solidFill>
              <a:latin typeface="Arial"/>
              <a:ea typeface="Arial"/>
              <a:cs typeface="Arial"/>
              <a:sym typeface="Arial"/>
            </a:endParaRPr>
          </a:p>
        </p:txBody>
      </p:sp>
      <p:sp>
        <p:nvSpPr>
          <p:cNvPr id="250" name="Google Shape;250;p13"/>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pic>
        <p:nvPicPr>
          <p:cNvPr id="251" name="Google Shape;251;p13">
            <a:extLst>
              <a:ext uri="{C183D7F6-B498-43B3-948B-1728B52AA6E4}">
                <adec:decorative xmlns:adec="http://schemas.microsoft.com/office/drawing/2017/decorative" val="1"/>
              </a:ext>
            </a:extLst>
          </p:cNvPr>
          <p:cNvPicPr preferRelativeResize="0"/>
          <p:nvPr/>
        </p:nvPicPr>
        <p:blipFill rotWithShape="1">
          <a:blip r:embed="rId3">
            <a:alphaModFix/>
          </a:blip>
          <a:srcRect l="14335" r="6189"/>
          <a:stretch/>
        </p:blipFill>
        <p:spPr>
          <a:xfrm>
            <a:off x="6426129" y="3892551"/>
            <a:ext cx="2431352" cy="2038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1143000" y="252665"/>
            <a:ext cx="77724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ts val="1400"/>
              <a:buNone/>
            </a:pPr>
            <a:r>
              <a:rPr lang="en-US" dirty="0"/>
              <a:t>Bankruptcy and </a:t>
            </a:r>
            <a:br>
              <a:rPr lang="en-US" dirty="0"/>
            </a:br>
            <a:r>
              <a:rPr lang="en-US" dirty="0"/>
              <a:t>Foreclosure</a:t>
            </a:r>
            <a:endParaRPr dirty="0"/>
          </a:p>
        </p:txBody>
      </p:sp>
      <p:sp>
        <p:nvSpPr>
          <p:cNvPr id="259" name="Google Shape;259;p14"/>
          <p:cNvSpPr txBox="1">
            <a:spLocks noGrp="1"/>
          </p:cNvSpPr>
          <p:nvPr>
            <p:ph type="body" idx="1"/>
          </p:nvPr>
        </p:nvSpPr>
        <p:spPr>
          <a:xfrm>
            <a:off x="469900" y="2019300"/>
            <a:ext cx="76835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595959"/>
              </a:buClr>
              <a:buSzPts val="2400"/>
              <a:buFont typeface="Arial"/>
              <a:buChar char="•"/>
            </a:pPr>
            <a:r>
              <a:rPr lang="en-US" sz="2200"/>
              <a:t>If a loan holder cannot repay his or her debt, then </a:t>
            </a:r>
            <a:r>
              <a:rPr lang="en-US" sz="2200" b="1" cap="none">
                <a:solidFill>
                  <a:srgbClr val="2E75B5"/>
                </a:solidFill>
              </a:rPr>
              <a:t>bankruptcy</a:t>
            </a:r>
            <a:r>
              <a:rPr lang="en-US" sz="2200"/>
              <a:t> protection may be imposed by a court. According to the Federal Trade Commission (FTC), consumers must get credit counseling from a government-approved organization and complete a debtor education course before debts are cleared.</a:t>
            </a:r>
            <a:endParaRPr sz="2200"/>
          </a:p>
          <a:p>
            <a:pPr marL="342900" lvl="0" indent="-342900" algn="l" rtl="0">
              <a:lnSpc>
                <a:spcPct val="100000"/>
              </a:lnSpc>
              <a:spcBef>
                <a:spcPts val="1080"/>
              </a:spcBef>
              <a:spcAft>
                <a:spcPts val="600"/>
              </a:spcAft>
              <a:buClr>
                <a:srgbClr val="595959"/>
              </a:buClr>
              <a:buSzPts val="2400"/>
              <a:buFont typeface="Arial"/>
              <a:buChar char="•"/>
            </a:pPr>
            <a:r>
              <a:rPr lang="en-US" sz="2200"/>
              <a:t>Consumers who are having trouble paying their home mortgage on time may face </a:t>
            </a:r>
            <a:r>
              <a:rPr lang="en-US" sz="2200" b="1" cap="none">
                <a:solidFill>
                  <a:srgbClr val="2E75B5"/>
                </a:solidFill>
              </a:rPr>
              <a:t>foreclosure</a:t>
            </a:r>
            <a:r>
              <a:rPr lang="en-US" sz="2200"/>
              <a:t>. Foreclosure is a court process and involves a lawsuit in which a bank or mortgage company seeks to take an owner’s property to satisfy a debt. </a:t>
            </a:r>
            <a:endParaRPr sz="2200"/>
          </a:p>
        </p:txBody>
      </p:sp>
      <p:sp>
        <p:nvSpPr>
          <p:cNvPr id="260" name="Google Shape;260;p14"/>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1143000" y="268218"/>
            <a:ext cx="77724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ts val="1400"/>
              <a:buNone/>
            </a:pPr>
            <a:r>
              <a:rPr lang="en-US" dirty="0"/>
              <a:t>Savvy Shopper </a:t>
            </a:r>
            <a:br>
              <a:rPr lang="en-US" dirty="0"/>
            </a:br>
            <a:r>
              <a:rPr lang="en-US" dirty="0"/>
              <a:t>Board Game</a:t>
            </a:r>
            <a:endParaRPr dirty="0"/>
          </a:p>
        </p:txBody>
      </p:sp>
      <p:sp>
        <p:nvSpPr>
          <p:cNvPr id="268" name="Google Shape;268;p15"/>
          <p:cNvSpPr txBox="1">
            <a:spLocks noGrp="1"/>
          </p:cNvSpPr>
          <p:nvPr>
            <p:ph type="body" idx="1"/>
          </p:nvPr>
        </p:nvSpPr>
        <p:spPr>
          <a:xfrm>
            <a:off x="685800" y="1981200"/>
            <a:ext cx="7772400" cy="3124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595959"/>
              </a:buClr>
              <a:buSzPts val="3200"/>
              <a:buFont typeface="Arial"/>
              <a:buChar char="•"/>
            </a:pPr>
            <a:r>
              <a:rPr lang="en-US"/>
              <a:t>The </a:t>
            </a:r>
            <a:r>
              <a:rPr lang="en-US" b="1" cap="none">
                <a:solidFill>
                  <a:srgbClr val="2E75B5"/>
                </a:solidFill>
              </a:rPr>
              <a:t>SAVVY SHOPPER</a:t>
            </a:r>
            <a:r>
              <a:rPr lang="en-US" b="1" cap="none">
                <a:solidFill>
                  <a:srgbClr val="E47825"/>
                </a:solidFill>
              </a:rPr>
              <a:t> </a:t>
            </a:r>
            <a:r>
              <a:rPr lang="en-US"/>
              <a:t>game will help you see the costs and benefits of debit and credit cards. </a:t>
            </a:r>
            <a:endParaRPr/>
          </a:p>
          <a:p>
            <a:pPr marL="342900" lvl="0" indent="-342900" algn="l" rtl="0">
              <a:lnSpc>
                <a:spcPct val="100000"/>
              </a:lnSpc>
              <a:spcBef>
                <a:spcPts val="1840"/>
              </a:spcBef>
              <a:spcAft>
                <a:spcPts val="600"/>
              </a:spcAft>
              <a:buClr>
                <a:srgbClr val="595959"/>
              </a:buClr>
              <a:buSzPts val="3200"/>
              <a:buFont typeface="Arial"/>
              <a:buChar char="•"/>
            </a:pPr>
            <a:r>
              <a:rPr lang="en-US" b="1" cap="none">
                <a:solidFill>
                  <a:srgbClr val="2E75B5"/>
                </a:solidFill>
              </a:rPr>
              <a:t>GOAL</a:t>
            </a:r>
            <a:r>
              <a:rPr lang="en-US" b="1">
                <a:solidFill>
                  <a:srgbClr val="2E75B5"/>
                </a:solidFill>
              </a:rPr>
              <a:t>:</a:t>
            </a:r>
            <a:r>
              <a:rPr lang="en-US" b="1">
                <a:solidFill>
                  <a:srgbClr val="E47825"/>
                </a:solidFill>
              </a:rPr>
              <a:t> </a:t>
            </a:r>
            <a:r>
              <a:rPr lang="en-US"/>
              <a:t>Be the first player to buy food, jeans, headphones, shoes, and concert tickets and have $0 debt.</a:t>
            </a:r>
            <a:endParaRPr/>
          </a:p>
        </p:txBody>
      </p:sp>
      <p:sp>
        <p:nvSpPr>
          <p:cNvPr id="269" name="Google Shape;269;p15"/>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6"/>
          <p:cNvSpPr txBox="1">
            <a:spLocks noGrp="1"/>
          </p:cNvSpPr>
          <p:nvPr>
            <p:ph type="title"/>
          </p:nvPr>
        </p:nvSpPr>
        <p:spPr>
          <a:xfrm>
            <a:off x="1143000" y="277442"/>
            <a:ext cx="77724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ts val="1400"/>
              <a:buNone/>
            </a:pPr>
            <a:r>
              <a:rPr lang="en-US" dirty="0"/>
              <a:t>Managing Credit </a:t>
            </a:r>
            <a:br>
              <a:rPr lang="en-US" dirty="0"/>
            </a:br>
            <a:r>
              <a:rPr lang="en-US" dirty="0"/>
              <a:t>Vocabulary</a:t>
            </a:r>
            <a:endParaRPr dirty="0"/>
          </a:p>
        </p:txBody>
      </p:sp>
      <p:sp>
        <p:nvSpPr>
          <p:cNvPr id="278" name="Google Shape;278;p16"/>
          <p:cNvSpPr txBox="1">
            <a:spLocks noGrp="1"/>
          </p:cNvSpPr>
          <p:nvPr>
            <p:ph type="body" idx="1"/>
          </p:nvPr>
        </p:nvSpPr>
        <p:spPr>
          <a:xfrm>
            <a:off x="533400" y="1981200"/>
            <a:ext cx="72390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47825"/>
              </a:buClr>
              <a:buSzPts val="2800"/>
              <a:buFont typeface="Arial"/>
              <a:buNone/>
            </a:pPr>
            <a:r>
              <a:rPr lang="en-US" sz="2400" b="1" cap="none">
                <a:solidFill>
                  <a:srgbClr val="2E75B5"/>
                </a:solidFill>
              </a:rPr>
              <a:t>credit report: </a:t>
            </a:r>
            <a:r>
              <a:rPr lang="en-US" sz="2400"/>
              <a:t>a record of a person’s financial information, including previous addresses, Social Security number, current and previous employers, estimated income, credit card accounts with amount owed and payment history, and loan information </a:t>
            </a:r>
            <a:endParaRPr sz="2400"/>
          </a:p>
          <a:p>
            <a:pPr marL="0" lvl="0" indent="0" algn="l" rtl="0">
              <a:lnSpc>
                <a:spcPct val="100000"/>
              </a:lnSpc>
              <a:spcBef>
                <a:spcPts val="1760"/>
              </a:spcBef>
              <a:spcAft>
                <a:spcPts val="1200"/>
              </a:spcAft>
              <a:buClr>
                <a:srgbClr val="E47825"/>
              </a:buClr>
              <a:buSzPts val="2800"/>
              <a:buFont typeface="Arial"/>
              <a:buNone/>
            </a:pPr>
            <a:r>
              <a:rPr lang="en-US" sz="2400" b="1" cap="none">
                <a:solidFill>
                  <a:srgbClr val="2E75B5"/>
                </a:solidFill>
              </a:rPr>
              <a:t>credit score: </a:t>
            </a:r>
            <a:r>
              <a:rPr lang="en-US" sz="2400"/>
              <a:t>a standardized measurement of the potential to repay a debt</a:t>
            </a:r>
            <a:endParaRPr sz="2400"/>
          </a:p>
        </p:txBody>
      </p:sp>
      <p:sp>
        <p:nvSpPr>
          <p:cNvPr id="279" name="Google Shape;279;p16"/>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pic>
        <p:nvPicPr>
          <p:cNvPr id="277" name="Google Shape;277;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181725" y="4292694"/>
            <a:ext cx="2686050" cy="23557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txBox="1">
            <a:spLocks noGrp="1"/>
          </p:cNvSpPr>
          <p:nvPr>
            <p:ph type="title"/>
          </p:nvPr>
        </p:nvSpPr>
        <p:spPr>
          <a:xfrm>
            <a:off x="1143000" y="264694"/>
            <a:ext cx="77724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ts val="1400"/>
              <a:buNone/>
            </a:pPr>
            <a:r>
              <a:rPr lang="en-US" dirty="0"/>
              <a:t>Are You a </a:t>
            </a:r>
            <a:br>
              <a:rPr lang="en-US" dirty="0"/>
            </a:br>
            <a:r>
              <a:rPr lang="en-US" dirty="0"/>
              <a:t>Good Credit Risk?</a:t>
            </a:r>
            <a:endParaRPr dirty="0"/>
          </a:p>
        </p:txBody>
      </p:sp>
      <p:sp>
        <p:nvSpPr>
          <p:cNvPr id="287" name="Google Shape;287;p17"/>
          <p:cNvSpPr txBox="1">
            <a:spLocks noGrp="1"/>
          </p:cNvSpPr>
          <p:nvPr>
            <p:ph type="body" idx="1"/>
          </p:nvPr>
        </p:nvSpPr>
        <p:spPr>
          <a:xfrm>
            <a:off x="895350" y="2025650"/>
            <a:ext cx="6772275"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Char char="•"/>
            </a:pPr>
            <a:r>
              <a:rPr lang="en-US" sz="2400"/>
              <a:t>Do you pay your bills on time? </a:t>
            </a:r>
            <a:br>
              <a:rPr lang="en-US" sz="2400"/>
            </a:br>
            <a:r>
              <a:rPr lang="en-US" sz="2400"/>
              <a:t>Do you miss payments?</a:t>
            </a:r>
            <a:endParaRPr sz="2400"/>
          </a:p>
          <a:p>
            <a:pPr marL="342900" lvl="0" indent="-342900" algn="l" rtl="0">
              <a:lnSpc>
                <a:spcPct val="100000"/>
              </a:lnSpc>
              <a:spcBef>
                <a:spcPts val="1800"/>
              </a:spcBef>
              <a:spcAft>
                <a:spcPts val="0"/>
              </a:spcAft>
              <a:buSzPts val="3000"/>
              <a:buChar char="•"/>
            </a:pPr>
            <a:r>
              <a:rPr lang="en-US" sz="2400"/>
              <a:t>How many credit accounts do you have? </a:t>
            </a:r>
            <a:endParaRPr sz="2400"/>
          </a:p>
          <a:p>
            <a:pPr marL="342900" lvl="0" indent="-342900" algn="l" rtl="0">
              <a:lnSpc>
                <a:spcPct val="100000"/>
              </a:lnSpc>
              <a:spcBef>
                <a:spcPts val="1800"/>
              </a:spcBef>
              <a:spcAft>
                <a:spcPts val="0"/>
              </a:spcAft>
              <a:buSzPts val="3000"/>
              <a:buChar char="•"/>
            </a:pPr>
            <a:r>
              <a:rPr lang="en-US" sz="2400"/>
              <a:t>Have you paid off a loan before? </a:t>
            </a:r>
            <a:endParaRPr sz="2400"/>
          </a:p>
          <a:p>
            <a:pPr marL="342900" lvl="0" indent="-342900" algn="l" rtl="0">
              <a:lnSpc>
                <a:spcPct val="100000"/>
              </a:lnSpc>
              <a:spcBef>
                <a:spcPts val="1800"/>
              </a:spcBef>
              <a:spcAft>
                <a:spcPts val="0"/>
              </a:spcAft>
              <a:buSzPts val="3000"/>
              <a:buChar char="•"/>
            </a:pPr>
            <a:r>
              <a:rPr lang="en-US" sz="2400"/>
              <a:t>Are you maxed out? </a:t>
            </a:r>
            <a:br>
              <a:rPr lang="en-US" sz="2400"/>
            </a:br>
            <a:r>
              <a:rPr lang="en-US" sz="2400"/>
              <a:t>Are you near your credit limit?</a:t>
            </a:r>
            <a:endParaRPr sz="2400"/>
          </a:p>
          <a:p>
            <a:pPr marL="342900" lvl="0" indent="-342900" algn="l" rtl="0">
              <a:lnSpc>
                <a:spcPct val="100000"/>
              </a:lnSpc>
              <a:spcBef>
                <a:spcPts val="1800"/>
              </a:spcBef>
              <a:spcAft>
                <a:spcPts val="0"/>
              </a:spcAft>
              <a:buSzPts val="3000"/>
              <a:buChar char="•"/>
            </a:pPr>
            <a:r>
              <a:rPr lang="en-US" sz="2400"/>
              <a:t>Do you have outstanding debt? </a:t>
            </a:r>
            <a:br>
              <a:rPr lang="en-US" sz="2400"/>
            </a:br>
            <a:r>
              <a:rPr lang="en-US" sz="2400"/>
              <a:t>How much?</a:t>
            </a:r>
            <a:endParaRPr sz="2400"/>
          </a:p>
          <a:p>
            <a:pPr marL="342900" lvl="0" indent="-139700" algn="l" rtl="0">
              <a:lnSpc>
                <a:spcPct val="100000"/>
              </a:lnSpc>
              <a:spcBef>
                <a:spcPts val="1840"/>
              </a:spcBef>
              <a:spcAft>
                <a:spcPts val="1200"/>
              </a:spcAft>
              <a:buSzPts val="3200"/>
              <a:buNone/>
            </a:pPr>
            <a:endParaRPr sz="2400"/>
          </a:p>
        </p:txBody>
      </p:sp>
      <p:sp>
        <p:nvSpPr>
          <p:cNvPr id="288" name="Google Shape;288;p17"/>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1143000" y="68179"/>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5400" dirty="0"/>
              <a:t>Credit Dings</a:t>
            </a:r>
            <a:endParaRPr sz="5400" dirty="0"/>
          </a:p>
        </p:txBody>
      </p:sp>
      <p:sp>
        <p:nvSpPr>
          <p:cNvPr id="296" name="Google Shape;296;p18"/>
          <p:cNvSpPr txBox="1">
            <a:spLocks noGrp="1"/>
          </p:cNvSpPr>
          <p:nvPr>
            <p:ph type="body" idx="1"/>
          </p:nvPr>
        </p:nvSpPr>
        <p:spPr>
          <a:xfrm>
            <a:off x="685799" y="1981200"/>
            <a:ext cx="6299201"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Char char="•"/>
            </a:pPr>
            <a:r>
              <a:rPr lang="en-US" sz="2400">
                <a:solidFill>
                  <a:srgbClr val="595959"/>
                </a:solidFill>
              </a:rPr>
              <a:t>Making late payments.</a:t>
            </a:r>
            <a:endParaRPr sz="2400"/>
          </a:p>
          <a:p>
            <a:pPr marL="342900" lvl="0" indent="-342900" algn="l" rtl="0">
              <a:lnSpc>
                <a:spcPct val="100000"/>
              </a:lnSpc>
              <a:spcBef>
                <a:spcPts val="1840"/>
              </a:spcBef>
              <a:spcAft>
                <a:spcPts val="0"/>
              </a:spcAft>
              <a:buSzPts val="3200"/>
              <a:buChar char="•"/>
            </a:pPr>
            <a:r>
              <a:rPr lang="en-US" sz="2400">
                <a:solidFill>
                  <a:srgbClr val="595959"/>
                </a:solidFill>
              </a:rPr>
              <a:t>Exceeding your credit limit.</a:t>
            </a:r>
            <a:endParaRPr sz="2400"/>
          </a:p>
          <a:p>
            <a:pPr marL="342900" lvl="0" indent="-342900" algn="l" rtl="0">
              <a:lnSpc>
                <a:spcPct val="100000"/>
              </a:lnSpc>
              <a:spcBef>
                <a:spcPts val="1840"/>
              </a:spcBef>
              <a:spcAft>
                <a:spcPts val="0"/>
              </a:spcAft>
              <a:buSzPts val="3200"/>
              <a:buChar char="•"/>
            </a:pPr>
            <a:r>
              <a:rPr lang="en-US" sz="2400">
                <a:solidFill>
                  <a:srgbClr val="595959"/>
                </a:solidFill>
              </a:rPr>
              <a:t>Applying for credit frequently.</a:t>
            </a:r>
            <a:endParaRPr sz="2400"/>
          </a:p>
          <a:p>
            <a:pPr marL="342900" lvl="0" indent="-342900" algn="l" rtl="0">
              <a:lnSpc>
                <a:spcPct val="100000"/>
              </a:lnSpc>
              <a:spcBef>
                <a:spcPts val="1840"/>
              </a:spcBef>
              <a:spcAft>
                <a:spcPts val="1200"/>
              </a:spcAft>
              <a:buSzPts val="3200"/>
              <a:buChar char="•"/>
            </a:pPr>
            <a:r>
              <a:rPr lang="en-US" sz="2400">
                <a:solidFill>
                  <a:srgbClr val="595959"/>
                </a:solidFill>
              </a:rPr>
              <a:t>Having an account turned over to a collection agency. </a:t>
            </a:r>
            <a:endParaRPr sz="2400"/>
          </a:p>
        </p:txBody>
      </p:sp>
      <p:sp>
        <p:nvSpPr>
          <p:cNvPr id="297" name="Google Shape;297;p18"/>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9"/>
          <p:cNvSpPr txBox="1">
            <a:spLocks noGrp="1"/>
          </p:cNvSpPr>
          <p:nvPr>
            <p:ph type="title"/>
          </p:nvPr>
        </p:nvSpPr>
        <p:spPr>
          <a:xfrm>
            <a:off x="1528011" y="-32473"/>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dirty="0"/>
              <a:t>Credit Report Agencies</a:t>
            </a:r>
            <a:endParaRPr dirty="0"/>
          </a:p>
        </p:txBody>
      </p:sp>
      <p:sp>
        <p:nvSpPr>
          <p:cNvPr id="305" name="Google Shape;305;p19"/>
          <p:cNvSpPr txBox="1">
            <a:spLocks noGrp="1"/>
          </p:cNvSpPr>
          <p:nvPr>
            <p:ph type="body" idx="1"/>
          </p:nvPr>
        </p:nvSpPr>
        <p:spPr>
          <a:xfrm>
            <a:off x="533400" y="2419350"/>
            <a:ext cx="6048375" cy="386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47825"/>
              </a:buClr>
              <a:buSzPts val="2800"/>
              <a:buFont typeface="Arial"/>
              <a:buNone/>
            </a:pPr>
            <a:r>
              <a:rPr lang="en-US" sz="2800" b="1" cap="none">
                <a:solidFill>
                  <a:srgbClr val="2E75B5"/>
                </a:solidFill>
              </a:rPr>
              <a:t>EQUIFAX</a:t>
            </a:r>
            <a:r>
              <a:rPr lang="en-US" sz="2800" b="1"/>
              <a:t>, </a:t>
            </a:r>
            <a:r>
              <a:rPr lang="en-US" sz="2800" b="1" cap="none">
                <a:solidFill>
                  <a:srgbClr val="2E75B5"/>
                </a:solidFill>
              </a:rPr>
              <a:t>EXPERIAN</a:t>
            </a:r>
            <a:r>
              <a:rPr lang="en-US" sz="2800"/>
              <a:t>,</a:t>
            </a:r>
            <a:r>
              <a:rPr lang="en-US" sz="2800" b="1"/>
              <a:t> </a:t>
            </a:r>
            <a:r>
              <a:rPr lang="en-US" sz="2800"/>
              <a:t>and</a:t>
            </a:r>
            <a:r>
              <a:rPr lang="en-US" sz="2800" b="1"/>
              <a:t> </a:t>
            </a:r>
            <a:r>
              <a:rPr lang="en-US" sz="2800" b="1" cap="none">
                <a:solidFill>
                  <a:srgbClr val="2E75B5"/>
                </a:solidFill>
              </a:rPr>
              <a:t>TRANSUNION</a:t>
            </a:r>
            <a:r>
              <a:rPr lang="en-US" sz="2800"/>
              <a:t> must provide consumers with a free copy of their credit report, upon request, once every 12 months by law.</a:t>
            </a:r>
            <a:endParaRPr sz="2800"/>
          </a:p>
        </p:txBody>
      </p:sp>
      <p:sp>
        <p:nvSpPr>
          <p:cNvPr id="306" name="Google Shape;306;p19"/>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pic>
        <p:nvPicPr>
          <p:cNvPr id="307" name="Google Shape;307;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54750" y="3893996"/>
            <a:ext cx="2087704" cy="2087704"/>
          </a:xfrm>
          <a:prstGeom prst="ellipse">
            <a:avLst/>
          </a:prstGeom>
          <a:noFill/>
          <a:ln w="19050" cap="rnd" cmpd="sng">
            <a:solidFill>
              <a:srgbClr val="2E75B5"/>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a:extLst>
              <a:ext uri="{C183D7F6-B498-43B3-948B-1728B52AA6E4}">
                <adec:decorative xmlns:adec="http://schemas.microsoft.com/office/drawing/2017/decorative" val="1"/>
              </a:ext>
            </a:extLst>
          </p:cNvPr>
          <p:cNvSpPr txBox="1">
            <a:spLocks noGrp="1"/>
          </p:cNvSpPr>
          <p:nvPr>
            <p:ph type="ctrTitle"/>
          </p:nvPr>
        </p:nvSpPr>
        <p:spPr>
          <a:xfrm>
            <a:off x="1684420" y="-290011"/>
            <a:ext cx="7239000" cy="14700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SzPts val="1400"/>
              <a:buNone/>
            </a:pPr>
            <a:r>
              <a:rPr lang="en-US" sz="5400" b="1" dirty="0"/>
              <a:t>Debit and Credit</a:t>
            </a:r>
            <a:endParaRPr sz="5400" b="1" dirty="0"/>
          </a:p>
        </p:txBody>
      </p:sp>
      <p:sp>
        <p:nvSpPr>
          <p:cNvPr id="125" name="Google Shape;125;p2"/>
          <p:cNvSpPr txBox="1">
            <a:spLocks noGrp="1"/>
          </p:cNvSpPr>
          <p:nvPr>
            <p:ph type="subTitle" idx="1"/>
          </p:nvPr>
        </p:nvSpPr>
        <p:spPr>
          <a:xfrm>
            <a:off x="609600" y="3048000"/>
            <a:ext cx="8001000" cy="1600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3200"/>
              <a:buFont typeface="Arial"/>
              <a:buNone/>
            </a:pPr>
            <a:r>
              <a:rPr lang="en-US">
                <a:solidFill>
                  <a:srgbClr val="595959"/>
                </a:solidFill>
              </a:rPr>
              <a:t>Compare financial institutions, and weigh the advantages and disadvantages of credit and debit.</a:t>
            </a:r>
            <a:endParaRPr/>
          </a:p>
        </p:txBody>
      </p:sp>
      <p:sp>
        <p:nvSpPr>
          <p:cNvPr id="127" name="Google Shape;127;p2"/>
          <p:cNvSpPr txBox="1"/>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595959"/>
                </a:solidFill>
                <a:latin typeface="Arial"/>
                <a:ea typeface="Arial"/>
                <a:cs typeface="Arial"/>
                <a:sym typeface="Arial"/>
              </a:rPr>
              <a:t>1</a:t>
            </a:fld>
            <a:endParaRPr sz="1400" b="0" i="0" u="none" strike="noStrike" cap="none">
              <a:solidFill>
                <a:srgbClr val="59595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1447800" y="-53520"/>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a:t>FICO Score Breakdown</a:t>
            </a:r>
            <a:endParaRPr/>
          </a:p>
        </p:txBody>
      </p:sp>
      <p:sp>
        <p:nvSpPr>
          <p:cNvPr id="316" name="Google Shape;316;p20"/>
          <p:cNvSpPr txBox="1">
            <a:spLocks noGrp="1"/>
          </p:cNvSpPr>
          <p:nvPr>
            <p:ph type="body" idx="1"/>
          </p:nvPr>
        </p:nvSpPr>
        <p:spPr>
          <a:xfrm>
            <a:off x="3057692" y="3429000"/>
            <a:ext cx="2374900" cy="1854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2400"/>
              <a:buFont typeface="Arial"/>
              <a:buNone/>
            </a:pPr>
            <a:r>
              <a:rPr lang="en-US" sz="2000" b="1" dirty="0"/>
              <a:t>A FICO score considers five categories of credit data. </a:t>
            </a:r>
            <a:endParaRPr sz="2000" b="1" dirty="0"/>
          </a:p>
        </p:txBody>
      </p:sp>
      <p:pic>
        <p:nvPicPr>
          <p:cNvPr id="315" name="Google Shape;315;p20" descr="Circle chart of data categories that contribute to FICO scores:&#10;35% Payment history&#10;10% New credit&#10;10% Types of credit used&#10;15% Length of credit history&#10;30% Amounts owed"/>
          <p:cNvPicPr preferRelativeResize="0"/>
          <p:nvPr/>
        </p:nvPicPr>
        <p:blipFill rotWithShape="1">
          <a:blip r:embed="rId3">
            <a:alphaModFix/>
          </a:blip>
          <a:srcRect/>
          <a:stretch/>
        </p:blipFill>
        <p:spPr>
          <a:xfrm>
            <a:off x="1564106" y="1910987"/>
            <a:ext cx="6363368" cy="4320770"/>
          </a:xfrm>
          <a:prstGeom prst="rect">
            <a:avLst/>
          </a:prstGeom>
          <a:noFill/>
          <a:ln>
            <a:noFill/>
          </a:ln>
        </p:spPr>
      </p:pic>
      <p:sp>
        <p:nvSpPr>
          <p:cNvPr id="318" name="Google Shape;318;p20"/>
          <p:cNvSpPr txBox="1"/>
          <p:nvPr/>
        </p:nvSpPr>
        <p:spPr>
          <a:xfrm>
            <a:off x="6159500" y="6375400"/>
            <a:ext cx="228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Arial"/>
                <a:ea typeface="Arial"/>
                <a:cs typeface="Arial"/>
                <a:sym typeface="Arial"/>
              </a:rPr>
              <a:t>Source: </a:t>
            </a:r>
            <a:r>
              <a:rPr lang="en-US" sz="1400" b="0" i="0" u="sng" strike="noStrike" cap="none">
                <a:solidFill>
                  <a:srgbClr val="2A4460"/>
                </a:solidFill>
                <a:latin typeface="Arial"/>
                <a:ea typeface="Arial"/>
                <a:cs typeface="Arial"/>
                <a:sym typeface="Arial"/>
                <a:hlinkClick r:id="rId4">
                  <a:extLst>
                    <a:ext uri="{A12FA001-AC4F-418D-AE19-62706E023703}">
                      <ahyp:hlinkClr xmlns:ahyp="http://schemas.microsoft.com/office/drawing/2018/hyperlinkcolor" val="tx"/>
                    </a:ext>
                  </a:extLst>
                </a:hlinkClick>
              </a:rPr>
              <a:t>www.myfico.com</a:t>
            </a:r>
            <a:endParaRPr sz="1400" b="0" i="0" u="none" strike="noStrike" cap="none">
              <a:solidFill>
                <a:srgbClr val="2A4460"/>
              </a:solidFill>
              <a:latin typeface="Arial"/>
              <a:ea typeface="Arial"/>
              <a:cs typeface="Arial"/>
              <a:sym typeface="Arial"/>
            </a:endParaRPr>
          </a:p>
        </p:txBody>
      </p:sp>
      <p:sp>
        <p:nvSpPr>
          <p:cNvPr id="319" name="Google Shape;319;p20"/>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1"/>
          <p:cNvSpPr txBox="1">
            <a:spLocks noGrp="1"/>
          </p:cNvSpPr>
          <p:nvPr>
            <p:ph type="title"/>
          </p:nvPr>
        </p:nvSpPr>
        <p:spPr>
          <a:xfrm>
            <a:off x="1425742" y="0"/>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5400" dirty="0"/>
              <a:t>FICO* Credit Score</a:t>
            </a:r>
            <a:endParaRPr sz="5400" dirty="0"/>
          </a:p>
        </p:txBody>
      </p:sp>
      <p:graphicFrame>
        <p:nvGraphicFramePr>
          <p:cNvPr id="327" name="Google Shape;327;p21"/>
          <p:cNvGraphicFramePr/>
          <p:nvPr/>
        </p:nvGraphicFramePr>
        <p:xfrm>
          <a:off x="1527048" y="2242438"/>
          <a:ext cx="5895825" cy="2286050"/>
        </p:xfrm>
        <a:graphic>
          <a:graphicData uri="http://schemas.openxmlformats.org/drawingml/2006/table">
            <a:tbl>
              <a:tblPr firstRow="1">
                <a:noFill/>
                <a:tableStyleId>{8B842F85-7E50-490E-967A-9FCAF7D136A0}</a:tableStyleId>
              </a:tblPr>
              <a:tblGrid>
                <a:gridCol w="3721100">
                  <a:extLst>
                    <a:ext uri="{9D8B030D-6E8A-4147-A177-3AD203B41FA5}">
                      <a16:colId xmlns:a16="http://schemas.microsoft.com/office/drawing/2014/main" val="20000"/>
                    </a:ext>
                  </a:extLst>
                </a:gridCol>
                <a:gridCol w="2174725">
                  <a:extLst>
                    <a:ext uri="{9D8B030D-6E8A-4147-A177-3AD203B41FA5}">
                      <a16:colId xmlns:a16="http://schemas.microsoft.com/office/drawing/2014/main" val="20001"/>
                    </a:ext>
                  </a:extLst>
                </a:gridCol>
              </a:tblGrid>
              <a:tr h="3048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Credit Type</a:t>
                      </a:r>
                      <a:endParaRPr sz="2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2E75B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Score Range</a:t>
                      </a:r>
                      <a:endParaRPr sz="2400" u="none" strike="noStrike" cap="none"/>
                    </a:p>
                  </a:txBody>
                  <a:tcPr marL="45725" marR="45725" marT="45725" marB="45725" anchor="ctr">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2E75B5"/>
                    </a:solidFill>
                  </a:tcPr>
                </a:tc>
                <a:extLst>
                  <a:ext uri="{0D108BD9-81ED-4DB2-BD59-A6C34878D82A}">
                    <a16:rowId xmlns:a16="http://schemas.microsoft.com/office/drawing/2014/main" val="10000"/>
                  </a:ext>
                </a:extLst>
              </a:tr>
              <a:tr h="3048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Very Good to Exceptional</a:t>
                      </a:r>
                      <a:endParaRPr sz="2400" u="none" strike="noStrike" cap="none"/>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t>740</a:t>
                      </a:r>
                      <a:r>
                        <a:rPr lang="en-US" sz="2400" b="1" u="none" strike="noStrike" cap="none" dirty="0">
                          <a:solidFill>
                            <a:schemeClr val="dk1"/>
                          </a:solidFill>
                          <a:latin typeface="Arial"/>
                          <a:ea typeface="Arial"/>
                          <a:cs typeface="Arial"/>
                          <a:sym typeface="Arial"/>
                        </a:rPr>
                        <a:t>–</a:t>
                      </a:r>
                      <a:r>
                        <a:rPr lang="en-US" sz="2400" u="none" strike="noStrike" cap="none" dirty="0"/>
                        <a:t>850</a:t>
                      </a:r>
                      <a:endParaRPr sz="2400" u="none" strike="noStrike" cap="none" dirty="0"/>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48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Good </a:t>
                      </a:r>
                      <a:endParaRPr sz="2400" u="none" strike="noStrike" cap="none"/>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670</a:t>
                      </a:r>
                      <a:r>
                        <a:rPr lang="en-US" sz="2400" b="1" u="none" strike="noStrike" cap="none">
                          <a:solidFill>
                            <a:schemeClr val="dk1"/>
                          </a:solidFill>
                          <a:latin typeface="Arial"/>
                          <a:ea typeface="Arial"/>
                          <a:cs typeface="Arial"/>
                          <a:sym typeface="Arial"/>
                        </a:rPr>
                        <a:t>–</a:t>
                      </a:r>
                      <a:r>
                        <a:rPr lang="en-US" sz="2400" b="0" u="none" strike="noStrike" cap="none">
                          <a:solidFill>
                            <a:schemeClr val="dk1"/>
                          </a:solidFill>
                          <a:latin typeface="Arial"/>
                          <a:ea typeface="Arial"/>
                          <a:cs typeface="Arial"/>
                          <a:sym typeface="Arial"/>
                        </a:rPr>
                        <a:t>739</a:t>
                      </a:r>
                      <a:endParaRPr sz="2400" u="none" strike="noStrike" cap="none"/>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48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Fair </a:t>
                      </a:r>
                      <a:endParaRPr sz="2400" u="none" strike="noStrike" cap="none"/>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580</a:t>
                      </a:r>
                      <a:r>
                        <a:rPr lang="en-US" sz="2400" b="1" u="none" strike="noStrike" cap="none">
                          <a:solidFill>
                            <a:schemeClr val="dk1"/>
                          </a:solidFill>
                          <a:latin typeface="Arial"/>
                          <a:ea typeface="Arial"/>
                          <a:cs typeface="Arial"/>
                          <a:sym typeface="Arial"/>
                        </a:rPr>
                        <a:t>–</a:t>
                      </a:r>
                      <a:r>
                        <a:rPr lang="en-US" sz="2400" u="none" strike="noStrike" cap="none"/>
                        <a:t>669</a:t>
                      </a:r>
                      <a:endParaRPr sz="2400" u="none" strike="noStrike" cap="none"/>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48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Poor </a:t>
                      </a:r>
                      <a:endParaRPr sz="2400" u="none" strike="noStrike" cap="none"/>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t>300</a:t>
                      </a:r>
                      <a:r>
                        <a:rPr lang="en-US" sz="2400" b="1" u="none" strike="noStrike" cap="none" dirty="0">
                          <a:solidFill>
                            <a:schemeClr val="dk1"/>
                          </a:solidFill>
                          <a:latin typeface="Arial"/>
                          <a:ea typeface="Arial"/>
                          <a:cs typeface="Arial"/>
                          <a:sym typeface="Arial"/>
                        </a:rPr>
                        <a:t>–</a:t>
                      </a:r>
                      <a:r>
                        <a:rPr lang="en-US" sz="2400" u="none" strike="noStrike" cap="none" dirty="0"/>
                        <a:t>579</a:t>
                      </a:r>
                      <a:endParaRPr sz="2400" u="none" strike="noStrike" cap="none" dirty="0"/>
                    </a:p>
                  </a:txBody>
                  <a:tcPr marL="91450" marR="91450" marT="45725" marB="45725">
                    <a:lnL w="12700" cap="flat" cmpd="sng">
                      <a:solidFill>
                        <a:srgbClr val="3F3F3F"/>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328" name="Google Shape;328;p21"/>
          <p:cNvSpPr txBox="1"/>
          <p:nvPr/>
        </p:nvSpPr>
        <p:spPr>
          <a:xfrm>
            <a:off x="595084" y="4712479"/>
            <a:ext cx="773611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*FICO is an acronym for the Fair Isaac Corporation, founded in 1956 by engineer Bill Fair and mathematician Earl Isaac. Together, they developed the formula for the FICO score, the credit risk measurement that is used most around the world. </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69603949-CE18-F92B-DC19-383BA9635E2C}"/>
              </a:ext>
            </a:extLst>
          </p:cNvPr>
          <p:cNvSpPr txBox="1"/>
          <p:nvPr/>
        </p:nvSpPr>
        <p:spPr>
          <a:xfrm>
            <a:off x="595084" y="5906793"/>
            <a:ext cx="5696952" cy="215444"/>
          </a:xfrm>
          <a:prstGeom prst="rect">
            <a:avLst/>
          </a:prstGeom>
          <a:noFill/>
        </p:spPr>
        <p:txBody>
          <a:bodyPr wrap="square" rtlCol="0">
            <a:spAutoFit/>
          </a:bodyPr>
          <a:lstStyle/>
          <a:p>
            <a:r>
              <a:rPr lang="en-US" sz="800" i="1" dirty="0">
                <a:effectLst/>
                <a:latin typeface="+mj-lt"/>
              </a:rPr>
              <a:t>Source: https://www.experian.com/blogs/ask-experian/credit-education/score-basics/what-is-a-good-credit-score/</a:t>
            </a:r>
            <a:endParaRPr lang="en-US" sz="800" i="1" dirty="0">
              <a:latin typeface="+mj-lt"/>
            </a:endParaRPr>
          </a:p>
        </p:txBody>
      </p:sp>
      <p:sp>
        <p:nvSpPr>
          <p:cNvPr id="329" name="Google Shape;329;p21"/>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1143000" y="270711"/>
            <a:ext cx="77724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ts val="1400"/>
              <a:buNone/>
            </a:pPr>
            <a:r>
              <a:rPr lang="en-US" dirty="0"/>
              <a:t>Build a Positive </a:t>
            </a:r>
            <a:br>
              <a:rPr lang="en-US" dirty="0"/>
            </a:br>
            <a:r>
              <a:rPr lang="en-US" dirty="0"/>
              <a:t>Credit History!</a:t>
            </a:r>
            <a:endParaRPr dirty="0"/>
          </a:p>
        </p:txBody>
      </p:sp>
      <p:sp>
        <p:nvSpPr>
          <p:cNvPr id="336" name="Google Shape;336;p22"/>
          <p:cNvSpPr txBox="1">
            <a:spLocks noGrp="1"/>
          </p:cNvSpPr>
          <p:nvPr>
            <p:ph type="body" idx="1"/>
          </p:nvPr>
        </p:nvSpPr>
        <p:spPr>
          <a:xfrm>
            <a:off x="685800" y="2133600"/>
            <a:ext cx="7772400" cy="2514600"/>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rgbClr val="595959"/>
              </a:buClr>
              <a:buSzPts val="2800"/>
              <a:buFont typeface="Arial"/>
              <a:buChar char="•"/>
            </a:pPr>
            <a:r>
              <a:rPr lang="en-US" sz="2800"/>
              <a:t>Choose a credit card carefully. </a:t>
            </a:r>
            <a:endParaRPr/>
          </a:p>
          <a:p>
            <a:pPr marL="742950" lvl="1" indent="-285750" algn="l" rtl="0">
              <a:lnSpc>
                <a:spcPct val="110000"/>
              </a:lnSpc>
              <a:spcBef>
                <a:spcPts val="480"/>
              </a:spcBef>
              <a:spcAft>
                <a:spcPts val="0"/>
              </a:spcAft>
              <a:buClr>
                <a:srgbClr val="3F3F3F"/>
              </a:buClr>
              <a:buSzPts val="2400"/>
              <a:buFont typeface="Arial"/>
              <a:buChar char="–"/>
            </a:pPr>
            <a:r>
              <a:rPr lang="en-US" sz="2400" i="1">
                <a:solidFill>
                  <a:srgbClr val="3F3F3F"/>
                </a:solidFill>
              </a:rPr>
              <a:t>Look for no annual fees / low interest rate.</a:t>
            </a:r>
            <a:endParaRPr/>
          </a:p>
          <a:p>
            <a:pPr marL="742950" lvl="1" indent="-285750" algn="l" rtl="0">
              <a:lnSpc>
                <a:spcPct val="110000"/>
              </a:lnSpc>
              <a:spcBef>
                <a:spcPts val="480"/>
              </a:spcBef>
              <a:spcAft>
                <a:spcPts val="0"/>
              </a:spcAft>
              <a:buClr>
                <a:srgbClr val="3F3F3F"/>
              </a:buClr>
              <a:buSzPts val="2400"/>
              <a:buFont typeface="Arial"/>
              <a:buChar char="–"/>
            </a:pPr>
            <a:r>
              <a:rPr lang="en-US" sz="2400" i="1">
                <a:solidFill>
                  <a:srgbClr val="3F3F3F"/>
                </a:solidFill>
              </a:rPr>
              <a:t>Use credit to build a payment history.</a:t>
            </a:r>
            <a:endParaRPr/>
          </a:p>
          <a:p>
            <a:pPr marL="742950" lvl="1" indent="-285750" algn="l" rtl="0">
              <a:lnSpc>
                <a:spcPct val="110000"/>
              </a:lnSpc>
              <a:spcBef>
                <a:spcPts val="480"/>
              </a:spcBef>
              <a:spcAft>
                <a:spcPts val="0"/>
              </a:spcAft>
              <a:buClr>
                <a:srgbClr val="3F3F3F"/>
              </a:buClr>
              <a:buSzPts val="2400"/>
              <a:buFont typeface="Arial"/>
              <a:buChar char="–"/>
            </a:pPr>
            <a:r>
              <a:rPr lang="en-US" sz="2400" i="1">
                <a:solidFill>
                  <a:srgbClr val="3F3F3F"/>
                </a:solidFill>
              </a:rPr>
              <a:t>Don’t charge more than you can pay.</a:t>
            </a:r>
            <a:endParaRPr/>
          </a:p>
          <a:p>
            <a:pPr marL="342900" lvl="0" indent="-342900" algn="l" rtl="0">
              <a:lnSpc>
                <a:spcPct val="110000"/>
              </a:lnSpc>
              <a:spcBef>
                <a:spcPts val="560"/>
              </a:spcBef>
              <a:spcAft>
                <a:spcPts val="0"/>
              </a:spcAft>
              <a:buClr>
                <a:srgbClr val="595959"/>
              </a:buClr>
              <a:buSzPts val="2800"/>
              <a:buFont typeface="Arial"/>
              <a:buChar char="•"/>
            </a:pPr>
            <a:r>
              <a:rPr lang="en-US" sz="2800"/>
              <a:t>Pay your bills on time—don’t skip payments.</a:t>
            </a:r>
            <a:endParaRPr/>
          </a:p>
        </p:txBody>
      </p:sp>
      <p:sp>
        <p:nvSpPr>
          <p:cNvPr id="337" name="Google Shape;337;p22"/>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1311442" y="342900"/>
            <a:ext cx="77724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dirty="0">
                <a:solidFill>
                  <a:schemeClr val="bg1"/>
                </a:solidFill>
              </a:rPr>
              <a:t>Banking Partners Vocabulary</a:t>
            </a:r>
            <a:endParaRPr b="1" dirty="0">
              <a:solidFill>
                <a:schemeClr val="bg1"/>
              </a:solidFill>
            </a:endParaRPr>
          </a:p>
        </p:txBody>
      </p:sp>
      <p:sp>
        <p:nvSpPr>
          <p:cNvPr id="136" name="Google Shape;136;p3"/>
          <p:cNvSpPr txBox="1">
            <a:spLocks noGrp="1"/>
          </p:cNvSpPr>
          <p:nvPr>
            <p:ph type="body" idx="1"/>
          </p:nvPr>
        </p:nvSpPr>
        <p:spPr>
          <a:xfrm>
            <a:off x="609600" y="1981200"/>
            <a:ext cx="77724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47825"/>
              </a:buClr>
              <a:buSzPts val="2400"/>
              <a:buFont typeface="Arial"/>
              <a:buNone/>
            </a:pPr>
            <a:r>
              <a:rPr lang="en-US" sz="2400" b="1" cap="none" dirty="0">
                <a:solidFill>
                  <a:srgbClr val="2E75B5"/>
                </a:solidFill>
              </a:rPr>
              <a:t>bank: </a:t>
            </a:r>
            <a:r>
              <a:rPr lang="en-US" sz="2400" dirty="0"/>
              <a:t>a for-profit institution that offers personal loans, mortgages, and other services</a:t>
            </a:r>
            <a:endParaRPr dirty="0"/>
          </a:p>
          <a:p>
            <a:pPr marL="342900" lvl="0" indent="-190500" algn="l" rtl="0">
              <a:lnSpc>
                <a:spcPct val="100000"/>
              </a:lnSpc>
              <a:spcBef>
                <a:spcPts val="480"/>
              </a:spcBef>
              <a:spcAft>
                <a:spcPts val="0"/>
              </a:spcAft>
              <a:buClr>
                <a:srgbClr val="595959"/>
              </a:buClr>
              <a:buSzPts val="2400"/>
              <a:buFont typeface="Arial"/>
              <a:buNone/>
            </a:pPr>
            <a:endParaRPr sz="2400" dirty="0"/>
          </a:p>
          <a:p>
            <a:pPr marL="342900" lvl="0" indent="-139700" algn="l" rtl="0">
              <a:lnSpc>
                <a:spcPct val="100000"/>
              </a:lnSpc>
              <a:spcBef>
                <a:spcPts val="640"/>
              </a:spcBef>
              <a:spcAft>
                <a:spcPts val="0"/>
              </a:spcAft>
              <a:buClr>
                <a:srgbClr val="595959"/>
              </a:buClr>
              <a:buSzPts val="3200"/>
              <a:buFont typeface="Arial"/>
              <a:buNone/>
            </a:pPr>
            <a:endParaRPr dirty="0"/>
          </a:p>
          <a:p>
            <a:pPr marL="0" lvl="0" indent="0" algn="l" rtl="0">
              <a:lnSpc>
                <a:spcPct val="100000"/>
              </a:lnSpc>
              <a:spcBef>
                <a:spcPts val="640"/>
              </a:spcBef>
              <a:spcAft>
                <a:spcPts val="0"/>
              </a:spcAft>
              <a:buClr>
                <a:srgbClr val="595959"/>
              </a:buClr>
              <a:buSzPts val="3200"/>
              <a:buFont typeface="Arial"/>
              <a:buNone/>
            </a:pPr>
            <a:endParaRPr dirty="0"/>
          </a:p>
        </p:txBody>
      </p:sp>
      <p:pic>
        <p:nvPicPr>
          <p:cNvPr id="135" name="Google Shape;135;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81650" y="4103441"/>
            <a:ext cx="3200399" cy="2064719"/>
          </a:xfrm>
          <a:custGeom>
            <a:avLst/>
            <a:gdLst/>
            <a:ahLst/>
            <a:cxnLst/>
            <a:rect l="l" t="t" r="r" b="b"/>
            <a:pathLst>
              <a:path w="3200399" h="2064719" extrusionOk="0">
                <a:moveTo>
                  <a:pt x="0" y="0"/>
                </a:moveTo>
                <a:cubicBezTo>
                  <a:pt x="296647" y="12595"/>
                  <a:pt x="382744" y="20111"/>
                  <a:pt x="608076" y="0"/>
                </a:cubicBezTo>
                <a:cubicBezTo>
                  <a:pt x="833408" y="-20111"/>
                  <a:pt x="1079590" y="35069"/>
                  <a:pt x="1312164" y="0"/>
                </a:cubicBezTo>
                <a:cubicBezTo>
                  <a:pt x="1544738" y="-35069"/>
                  <a:pt x="1729752" y="6821"/>
                  <a:pt x="1920239" y="0"/>
                </a:cubicBezTo>
                <a:cubicBezTo>
                  <a:pt x="2110726" y="-6821"/>
                  <a:pt x="2347216" y="-15535"/>
                  <a:pt x="2464307" y="0"/>
                </a:cubicBezTo>
                <a:cubicBezTo>
                  <a:pt x="2581398" y="15535"/>
                  <a:pt x="2855229" y="3866"/>
                  <a:pt x="3200399" y="0"/>
                </a:cubicBezTo>
                <a:cubicBezTo>
                  <a:pt x="3221669" y="292668"/>
                  <a:pt x="3219101" y="355378"/>
                  <a:pt x="3200399" y="646945"/>
                </a:cubicBezTo>
                <a:cubicBezTo>
                  <a:pt x="3181697" y="938512"/>
                  <a:pt x="3186008" y="1057488"/>
                  <a:pt x="3200399" y="1273243"/>
                </a:cubicBezTo>
                <a:cubicBezTo>
                  <a:pt x="3214790" y="1488998"/>
                  <a:pt x="3173810" y="1900318"/>
                  <a:pt x="3200399" y="2064719"/>
                </a:cubicBezTo>
                <a:cubicBezTo>
                  <a:pt x="3053986" y="2074944"/>
                  <a:pt x="2742553" y="2057950"/>
                  <a:pt x="2560319" y="2064719"/>
                </a:cubicBezTo>
                <a:cubicBezTo>
                  <a:pt x="2378085" y="2071488"/>
                  <a:pt x="2162512" y="2053035"/>
                  <a:pt x="1984247" y="2064719"/>
                </a:cubicBezTo>
                <a:cubicBezTo>
                  <a:pt x="1805982" y="2076403"/>
                  <a:pt x="1526170" y="2033756"/>
                  <a:pt x="1280160" y="2064719"/>
                </a:cubicBezTo>
                <a:cubicBezTo>
                  <a:pt x="1034150" y="2095682"/>
                  <a:pt x="974965" y="2059515"/>
                  <a:pt x="704088" y="2064719"/>
                </a:cubicBezTo>
                <a:cubicBezTo>
                  <a:pt x="433211" y="2069923"/>
                  <a:pt x="245378" y="2034849"/>
                  <a:pt x="0" y="2064719"/>
                </a:cubicBezTo>
                <a:cubicBezTo>
                  <a:pt x="-19592" y="1833217"/>
                  <a:pt x="-603" y="1715599"/>
                  <a:pt x="0" y="1376479"/>
                </a:cubicBezTo>
                <a:cubicBezTo>
                  <a:pt x="603" y="1037359"/>
                  <a:pt x="-23497" y="869027"/>
                  <a:pt x="0" y="729534"/>
                </a:cubicBezTo>
                <a:cubicBezTo>
                  <a:pt x="23497" y="590042"/>
                  <a:pt x="-29810" y="187214"/>
                  <a:pt x="0" y="0"/>
                </a:cubicBezTo>
                <a:close/>
              </a:path>
            </a:pathLst>
          </a:custGeom>
          <a:noFill/>
          <a:ln w="19050" cap="flat" cmpd="sng">
            <a:solidFill>
              <a:schemeClr val="dk1"/>
            </a:solidFill>
            <a:prstDash val="solid"/>
            <a:round/>
            <a:headEnd type="none" w="sm" len="sm"/>
            <a:tailEnd type="none" w="sm" len="sm"/>
          </a:ln>
        </p:spPr>
      </p:pic>
      <p:sp>
        <p:nvSpPr>
          <p:cNvPr id="137" name="Google Shape;137;p3"/>
          <p:cNvSpPr txBox="1"/>
          <p:nvPr/>
        </p:nvSpPr>
        <p:spPr>
          <a:xfrm>
            <a:off x="609599" y="2971800"/>
            <a:ext cx="5257801" cy="21848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47825"/>
              </a:buClr>
              <a:buSzPts val="2400"/>
              <a:buFont typeface="Arial"/>
              <a:buNone/>
            </a:pPr>
            <a:r>
              <a:rPr lang="en-US" sz="2400" b="1" i="0" u="none" strike="noStrike" cap="none">
                <a:solidFill>
                  <a:srgbClr val="2E75B5"/>
                </a:solidFill>
                <a:latin typeface="Arial"/>
                <a:ea typeface="Arial"/>
                <a:cs typeface="Arial"/>
                <a:sym typeface="Arial"/>
              </a:rPr>
              <a:t>credit union: </a:t>
            </a:r>
            <a:r>
              <a:rPr lang="en-US" sz="2400" b="0" i="0" u="none" strike="noStrike" cap="none">
                <a:solidFill>
                  <a:srgbClr val="595959"/>
                </a:solidFill>
                <a:latin typeface="Arial"/>
                <a:ea typeface="Arial"/>
                <a:cs typeface="Arial"/>
                <a:sym typeface="Arial"/>
              </a:rPr>
              <a:t>a not-for-profit cooperative that offers bank services and is owned by its members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000"/>
              <a:buFont typeface="Arial"/>
              <a:buNone/>
            </a:pPr>
            <a:endParaRPr sz="1000" b="1" i="0" u="none" strike="noStrike" cap="none">
              <a:solidFill>
                <a:srgbClr val="E47825"/>
              </a:solidFill>
              <a:latin typeface="Arial"/>
              <a:ea typeface="Arial"/>
              <a:cs typeface="Arial"/>
              <a:sym typeface="Arial"/>
            </a:endParaRPr>
          </a:p>
          <a:p>
            <a:pPr marL="0" marR="0" lvl="0" indent="0" algn="l" rtl="0">
              <a:lnSpc>
                <a:spcPct val="100000"/>
              </a:lnSpc>
              <a:spcBef>
                <a:spcPts val="480"/>
              </a:spcBef>
              <a:spcAft>
                <a:spcPts val="0"/>
              </a:spcAft>
              <a:buClr>
                <a:srgbClr val="E47825"/>
              </a:buClr>
              <a:buSzPts val="2400"/>
              <a:buFont typeface="Arial"/>
              <a:buNone/>
            </a:pPr>
            <a:r>
              <a:rPr lang="en-US" sz="2400" b="1" i="0" u="none" strike="noStrike" cap="none">
                <a:solidFill>
                  <a:srgbClr val="2E75B5"/>
                </a:solidFill>
                <a:latin typeface="Arial"/>
                <a:ea typeface="Arial"/>
                <a:cs typeface="Arial"/>
                <a:sym typeface="Arial"/>
              </a:rPr>
              <a:t>financial institution: </a:t>
            </a:r>
            <a:br>
              <a:rPr lang="en-US" sz="2400" b="1" i="0" u="none" strike="noStrike" cap="none">
                <a:solidFill>
                  <a:srgbClr val="2E75B5"/>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a business that provides </a:t>
            </a:r>
            <a:br>
              <a:rPr lang="en-US" sz="2400" b="0" i="0" u="none" strike="noStrike" cap="none">
                <a:solidFill>
                  <a:srgbClr val="595959"/>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money-related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rgbClr val="595959"/>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138" name="Google Shape;138;p3"/>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1242630" y="365352"/>
            <a:ext cx="77724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ct val="35353"/>
              <a:buNone/>
            </a:pPr>
            <a:r>
              <a:rPr lang="en-US" dirty="0"/>
              <a:t>Banking Partners</a:t>
            </a:r>
            <a:br>
              <a:rPr lang="en-US" dirty="0"/>
            </a:br>
            <a:r>
              <a:rPr lang="en-US" dirty="0"/>
              <a:t>Vocabulary continued</a:t>
            </a:r>
            <a:endParaRPr dirty="0"/>
          </a:p>
        </p:txBody>
      </p:sp>
      <p:sp>
        <p:nvSpPr>
          <p:cNvPr id="146" name="Google Shape;146;p4"/>
          <p:cNvSpPr txBox="1">
            <a:spLocks noGrp="1"/>
          </p:cNvSpPr>
          <p:nvPr>
            <p:ph type="body" idx="1"/>
          </p:nvPr>
        </p:nvSpPr>
        <p:spPr>
          <a:xfrm>
            <a:off x="381000" y="1905000"/>
            <a:ext cx="5114925"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47825"/>
              </a:buClr>
              <a:buSzPts val="2200"/>
              <a:buFont typeface="Arial"/>
              <a:buNone/>
            </a:pPr>
            <a:r>
              <a:rPr lang="en-US" sz="2200" b="1" cap="none" dirty="0">
                <a:solidFill>
                  <a:srgbClr val="2E75B5"/>
                </a:solidFill>
              </a:rPr>
              <a:t>interest: </a:t>
            </a:r>
            <a:r>
              <a:rPr lang="en-US" sz="2200" dirty="0"/>
              <a:t>a fee received or paid for the use of money</a:t>
            </a:r>
            <a:endParaRPr dirty="0"/>
          </a:p>
          <a:p>
            <a:pPr marL="0" lvl="0" indent="0" algn="l" rtl="0">
              <a:lnSpc>
                <a:spcPct val="100000"/>
              </a:lnSpc>
              <a:spcBef>
                <a:spcPts val="200"/>
              </a:spcBef>
              <a:spcAft>
                <a:spcPts val="0"/>
              </a:spcAft>
              <a:buClr>
                <a:srgbClr val="595959"/>
              </a:buClr>
              <a:buSzPts val="1000"/>
              <a:buFont typeface="Arial"/>
              <a:buNone/>
            </a:pPr>
            <a:endParaRPr sz="1000" b="1" cap="none" dirty="0">
              <a:solidFill>
                <a:srgbClr val="E47825"/>
              </a:solidFill>
            </a:endParaRPr>
          </a:p>
          <a:p>
            <a:pPr marL="0" lvl="0" indent="0" algn="l" rtl="0">
              <a:lnSpc>
                <a:spcPct val="100000"/>
              </a:lnSpc>
              <a:spcBef>
                <a:spcPts val="440"/>
              </a:spcBef>
              <a:spcAft>
                <a:spcPts val="0"/>
              </a:spcAft>
              <a:buClr>
                <a:srgbClr val="E47825"/>
              </a:buClr>
              <a:buSzPts val="2200"/>
              <a:buFont typeface="Arial"/>
              <a:buNone/>
            </a:pPr>
            <a:r>
              <a:rPr lang="en-US" sz="2200" b="1" cap="none" dirty="0">
                <a:solidFill>
                  <a:srgbClr val="2E75B5"/>
                </a:solidFill>
              </a:rPr>
              <a:t>Internet bank: </a:t>
            </a:r>
            <a:r>
              <a:rPr lang="en-US" sz="2200" dirty="0"/>
              <a:t>a</a:t>
            </a:r>
            <a:r>
              <a:rPr lang="en-US" sz="2200" b="1" dirty="0"/>
              <a:t> </a:t>
            </a:r>
            <a:r>
              <a:rPr lang="en-US" sz="2200" dirty="0"/>
              <a:t>Web-only bank</a:t>
            </a:r>
            <a:endParaRPr dirty="0"/>
          </a:p>
          <a:p>
            <a:pPr marL="0" lvl="0" indent="0" algn="l" rtl="0">
              <a:lnSpc>
                <a:spcPct val="100000"/>
              </a:lnSpc>
              <a:spcBef>
                <a:spcPts val="200"/>
              </a:spcBef>
              <a:spcAft>
                <a:spcPts val="0"/>
              </a:spcAft>
              <a:buClr>
                <a:srgbClr val="595959"/>
              </a:buClr>
              <a:buSzPts val="1000"/>
              <a:buFont typeface="Arial"/>
              <a:buNone/>
            </a:pPr>
            <a:endParaRPr sz="1000" dirty="0"/>
          </a:p>
          <a:p>
            <a:pPr marL="0" lvl="0" indent="0" algn="l" rtl="0">
              <a:lnSpc>
                <a:spcPct val="100000"/>
              </a:lnSpc>
              <a:spcBef>
                <a:spcPts val="440"/>
              </a:spcBef>
              <a:spcAft>
                <a:spcPts val="0"/>
              </a:spcAft>
              <a:buClr>
                <a:srgbClr val="E47825"/>
              </a:buClr>
              <a:buSzPts val="2200"/>
              <a:buFont typeface="Arial"/>
              <a:buNone/>
            </a:pPr>
            <a:r>
              <a:rPr lang="en-US" sz="2200" b="1" dirty="0">
                <a:solidFill>
                  <a:srgbClr val="2E75B5"/>
                </a:solidFill>
              </a:rPr>
              <a:t>m</a:t>
            </a:r>
            <a:r>
              <a:rPr lang="en-US" sz="2200" b="1" cap="none" dirty="0">
                <a:solidFill>
                  <a:srgbClr val="2E75B5"/>
                </a:solidFill>
              </a:rPr>
              <a:t>obile banking: </a:t>
            </a:r>
            <a:r>
              <a:rPr lang="en-US" sz="2200" dirty="0"/>
              <a:t>a wireless service that allows financial transactions by using an app or Web browser from a mobile device</a:t>
            </a:r>
            <a:endParaRPr dirty="0"/>
          </a:p>
          <a:p>
            <a:pPr marL="0" lvl="0" indent="0" algn="l" rtl="0">
              <a:lnSpc>
                <a:spcPct val="100000"/>
              </a:lnSpc>
              <a:spcBef>
                <a:spcPts val="200"/>
              </a:spcBef>
              <a:spcAft>
                <a:spcPts val="0"/>
              </a:spcAft>
              <a:buClr>
                <a:srgbClr val="595959"/>
              </a:buClr>
              <a:buSzPts val="1000"/>
              <a:buFont typeface="Arial"/>
              <a:buNone/>
            </a:pPr>
            <a:endParaRPr sz="1000" b="1" dirty="0"/>
          </a:p>
          <a:p>
            <a:pPr marL="0" lvl="0" indent="0" algn="l" rtl="0">
              <a:lnSpc>
                <a:spcPct val="100000"/>
              </a:lnSpc>
              <a:spcBef>
                <a:spcPts val="440"/>
              </a:spcBef>
              <a:spcAft>
                <a:spcPts val="0"/>
              </a:spcAft>
              <a:buClr>
                <a:srgbClr val="E47825"/>
              </a:buClr>
              <a:buSzPts val="2200"/>
              <a:buFont typeface="Arial"/>
              <a:buNone/>
            </a:pPr>
            <a:r>
              <a:rPr lang="en-US" sz="2200" b="1" dirty="0">
                <a:solidFill>
                  <a:srgbClr val="2E75B5"/>
                </a:solidFill>
              </a:rPr>
              <a:t>o</a:t>
            </a:r>
            <a:r>
              <a:rPr lang="en-US" sz="2200" b="1" cap="none" dirty="0">
                <a:solidFill>
                  <a:srgbClr val="2E75B5"/>
                </a:solidFill>
              </a:rPr>
              <a:t>nline banking: </a:t>
            </a:r>
            <a:r>
              <a:rPr lang="en-US" sz="2200" dirty="0"/>
              <a:t>an electronic way to view account activity and pay bills via the Internet and an institution’s website</a:t>
            </a:r>
            <a:endParaRPr dirty="0"/>
          </a:p>
          <a:p>
            <a:pPr marL="342900" lvl="0" indent="-190500" algn="l" rtl="0">
              <a:lnSpc>
                <a:spcPct val="100000"/>
              </a:lnSpc>
              <a:spcBef>
                <a:spcPts val="480"/>
              </a:spcBef>
              <a:spcAft>
                <a:spcPts val="0"/>
              </a:spcAft>
              <a:buClr>
                <a:srgbClr val="595959"/>
              </a:buClr>
              <a:buSzPts val="2400"/>
              <a:buFont typeface="Arial"/>
              <a:buNone/>
            </a:pPr>
            <a:endParaRPr sz="2400" dirty="0"/>
          </a:p>
          <a:p>
            <a:pPr marL="0" lvl="0" indent="0" algn="l" rtl="0">
              <a:lnSpc>
                <a:spcPct val="100000"/>
              </a:lnSpc>
              <a:spcBef>
                <a:spcPts val="640"/>
              </a:spcBef>
              <a:spcAft>
                <a:spcPts val="0"/>
              </a:spcAft>
              <a:buClr>
                <a:srgbClr val="595959"/>
              </a:buClr>
              <a:buSzPts val="3200"/>
              <a:buFont typeface="Arial"/>
              <a:buNone/>
            </a:pPr>
            <a:endParaRPr dirty="0"/>
          </a:p>
          <a:p>
            <a:pPr marL="0" lvl="0" indent="0" algn="l" rtl="0">
              <a:lnSpc>
                <a:spcPct val="100000"/>
              </a:lnSpc>
              <a:spcBef>
                <a:spcPts val="640"/>
              </a:spcBef>
              <a:spcAft>
                <a:spcPts val="0"/>
              </a:spcAft>
              <a:buClr>
                <a:srgbClr val="595959"/>
              </a:buClr>
              <a:buSzPts val="3200"/>
              <a:buFont typeface="Arial"/>
              <a:buNone/>
            </a:pPr>
            <a:endParaRPr dirty="0"/>
          </a:p>
        </p:txBody>
      </p:sp>
      <p:sp>
        <p:nvSpPr>
          <p:cNvPr id="147" name="Google Shape;147;p4"/>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pic>
        <p:nvPicPr>
          <p:cNvPr id="149" name="Google Shape;149;p4">
            <a:extLst>
              <a:ext uri="{C183D7F6-B498-43B3-948B-1728B52AA6E4}">
                <adec:decorative xmlns:adec="http://schemas.microsoft.com/office/drawing/2017/decorative" val="1"/>
              </a:ext>
            </a:extLst>
          </p:cNvPr>
          <p:cNvPicPr preferRelativeResize="0"/>
          <p:nvPr/>
        </p:nvPicPr>
        <p:blipFill rotWithShape="1">
          <a:blip r:embed="rId3">
            <a:alphaModFix/>
          </a:blip>
          <a:srcRect r="15705"/>
          <a:stretch/>
        </p:blipFill>
        <p:spPr>
          <a:xfrm>
            <a:off x="6153150" y="2114550"/>
            <a:ext cx="2505075" cy="1981200"/>
          </a:xfrm>
          <a:prstGeom prst="rect">
            <a:avLst/>
          </a:prstGeom>
          <a:noFill/>
          <a:ln w="19050" cap="flat" cmpd="sng">
            <a:solidFill>
              <a:srgbClr val="2E75B5"/>
            </a:solidFill>
            <a:prstDash val="solid"/>
            <a:round/>
            <a:headEnd type="none" w="sm" len="sm"/>
            <a:tailEnd type="none" w="sm" len="sm"/>
          </a:ln>
        </p:spPr>
      </p:pic>
      <p:pic>
        <p:nvPicPr>
          <p:cNvPr id="150" name="Google Shape;150;p4">
            <a:extLst>
              <a:ext uri="{C183D7F6-B498-43B3-948B-1728B52AA6E4}">
                <adec:decorative xmlns:adec="http://schemas.microsoft.com/office/drawing/2017/decorative" val="1"/>
              </a:ext>
            </a:extLst>
          </p:cNvPr>
          <p:cNvPicPr preferRelativeResize="0"/>
          <p:nvPr/>
        </p:nvPicPr>
        <p:blipFill rotWithShape="1">
          <a:blip r:embed="rId4">
            <a:alphaModFix/>
          </a:blip>
          <a:srcRect l="14253" r="18955"/>
          <a:stretch/>
        </p:blipFill>
        <p:spPr>
          <a:xfrm>
            <a:off x="5742441" y="3326947"/>
            <a:ext cx="1100591" cy="1098130"/>
          </a:xfrm>
          <a:prstGeom prst="ellipse">
            <a:avLst/>
          </a:prstGeom>
          <a:noFill/>
          <a:ln w="19050" cap="rnd" cmpd="sng">
            <a:solidFill>
              <a:srgbClr val="333333"/>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1371600" y="31082"/>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dirty="0"/>
              <a:t>Bank and Credit Union</a:t>
            </a:r>
            <a:endParaRPr dirty="0"/>
          </a:p>
        </p:txBody>
      </p:sp>
      <p:sp>
        <p:nvSpPr>
          <p:cNvPr id="157" name="Google Shape;157;p5">
            <a:extLst>
              <a:ext uri="{C183D7F6-B498-43B3-948B-1728B52AA6E4}">
                <adec:decorative xmlns:adec="http://schemas.microsoft.com/office/drawing/2017/decorative" val="1"/>
              </a:ext>
            </a:extLst>
          </p:cNvPr>
          <p:cNvSpPr/>
          <p:nvPr/>
        </p:nvSpPr>
        <p:spPr>
          <a:xfrm>
            <a:off x="539750" y="2200275"/>
            <a:ext cx="3660775" cy="3495675"/>
          </a:xfrm>
          <a:prstGeom prst="roundRect">
            <a:avLst>
              <a:gd name="adj" fmla="val 4127"/>
            </a:avLst>
          </a:prstGeom>
          <a:solidFill>
            <a:srgbClr val="F4CD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 name="Google Shape;158;p5"/>
          <p:cNvSpPr txBox="1"/>
          <p:nvPr/>
        </p:nvSpPr>
        <p:spPr>
          <a:xfrm>
            <a:off x="628650" y="2406650"/>
            <a:ext cx="3343275" cy="35394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595959"/>
                </a:solidFill>
                <a:latin typeface="Arial"/>
                <a:ea typeface="Arial"/>
                <a:cs typeface="Arial"/>
                <a:sym typeface="Arial"/>
              </a:rPr>
              <a:t>Bank</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12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For-profit institution</a:t>
            </a:r>
            <a:endParaRPr sz="2200" b="0" i="0" u="none" strike="noStrike" cap="none">
              <a:solidFill>
                <a:srgbClr val="000000"/>
              </a:solidFill>
              <a:latin typeface="Arial"/>
              <a:ea typeface="Arial"/>
              <a:cs typeface="Arial"/>
              <a:sym typeface="Arial"/>
            </a:endParaRPr>
          </a:p>
          <a:p>
            <a:pPr marL="228600" marR="0" lvl="6" indent="-228600" algn="l" rtl="0">
              <a:lnSpc>
                <a:spcPct val="100000"/>
              </a:lnSpc>
              <a:spcBef>
                <a:spcPts val="12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Mortgages and debit and credit cards</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12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FDIC insured </a:t>
            </a:r>
            <a:br>
              <a:rPr lang="en-US" sz="2200" b="0" i="0" u="none" strike="noStrike" cap="none">
                <a:solidFill>
                  <a:srgbClr val="000000"/>
                </a:solidFill>
                <a:latin typeface="Arial"/>
                <a:ea typeface="Arial"/>
                <a:cs typeface="Arial"/>
                <a:sym typeface="Arial"/>
              </a:rPr>
            </a:br>
            <a:r>
              <a:rPr lang="en-US" sz="2000" b="0" i="0" u="none" strike="noStrike" cap="none">
                <a:solidFill>
                  <a:srgbClr val="595959"/>
                </a:solidFill>
                <a:latin typeface="Arial"/>
                <a:ea typeface="Arial"/>
                <a:cs typeface="Arial"/>
                <a:sym typeface="Arial"/>
              </a:rPr>
              <a:t>(up to $250,000)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342900" marR="0" lvl="0" indent="-203200" algn="l" rtl="0">
              <a:lnSpc>
                <a:spcPct val="100000"/>
              </a:lnSpc>
              <a:spcBef>
                <a:spcPts val="1200"/>
              </a:spcBef>
              <a:spcAft>
                <a:spcPts val="0"/>
              </a:spcAft>
              <a:buClr>
                <a:srgbClr val="595959"/>
              </a:buClr>
              <a:buSzPts val="2200"/>
              <a:buFont typeface="Arial"/>
              <a:buNone/>
            </a:pPr>
            <a:endParaRPr sz="2200" b="0" i="0" u="none" strike="noStrike" cap="none">
              <a:solidFill>
                <a:srgbClr val="000000"/>
              </a:solidFill>
              <a:latin typeface="Arial"/>
              <a:ea typeface="Arial"/>
              <a:cs typeface="Arial"/>
              <a:sym typeface="Arial"/>
            </a:endParaRPr>
          </a:p>
        </p:txBody>
      </p:sp>
      <p:sp>
        <p:nvSpPr>
          <p:cNvPr id="159" name="Google Shape;159;p5">
            <a:extLst>
              <a:ext uri="{C183D7F6-B498-43B3-948B-1728B52AA6E4}">
                <adec:decorative xmlns:adec="http://schemas.microsoft.com/office/drawing/2017/decorative" val="1"/>
              </a:ext>
            </a:extLst>
          </p:cNvPr>
          <p:cNvSpPr/>
          <p:nvPr/>
        </p:nvSpPr>
        <p:spPr>
          <a:xfrm>
            <a:off x="4835525" y="2200275"/>
            <a:ext cx="3660775" cy="3495675"/>
          </a:xfrm>
          <a:prstGeom prst="roundRect">
            <a:avLst>
              <a:gd name="adj" fmla="val 4127"/>
            </a:avLst>
          </a:prstGeom>
          <a:solidFill>
            <a:srgbClr val="F4CD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5"/>
          <p:cNvSpPr txBox="1"/>
          <p:nvPr/>
        </p:nvSpPr>
        <p:spPr>
          <a:xfrm>
            <a:off x="4924426" y="2406650"/>
            <a:ext cx="3390900" cy="3570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595959"/>
                </a:solidFill>
                <a:latin typeface="Arial"/>
                <a:ea typeface="Arial"/>
                <a:cs typeface="Arial"/>
                <a:sym typeface="Arial"/>
              </a:rPr>
              <a:t>Credit Union</a:t>
            </a:r>
            <a:endParaRPr sz="2200" b="0" i="0" u="none" strike="noStrike" cap="none">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Not-for-profit institution</a:t>
            </a:r>
            <a:endParaRPr sz="2200" b="0" i="0" u="none" strike="noStrike" cap="none">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Mortgages and debit and credit cards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NCUSIF insured </a:t>
            </a:r>
            <a:br>
              <a:rPr lang="en-US" sz="2200" b="0" i="0" u="none" strike="noStrike" cap="none">
                <a:solidFill>
                  <a:srgbClr val="595959"/>
                </a:solidFill>
                <a:latin typeface="Arial"/>
                <a:ea typeface="Arial"/>
                <a:cs typeface="Arial"/>
                <a:sym typeface="Arial"/>
              </a:rPr>
            </a:br>
            <a:r>
              <a:rPr lang="en-US" sz="2000" b="0" i="0" u="none" strike="noStrike" cap="none">
                <a:solidFill>
                  <a:srgbClr val="595959"/>
                </a:solidFill>
                <a:latin typeface="Arial"/>
                <a:ea typeface="Arial"/>
                <a:cs typeface="Arial"/>
                <a:sym typeface="Arial"/>
              </a:rPr>
              <a:t>(up to $250,000) </a:t>
            </a:r>
            <a:endParaRPr sz="2800" b="0" i="0" u="none" strike="noStrike" cap="none">
              <a:solidFill>
                <a:srgbClr val="595959"/>
              </a:solidFill>
              <a:latin typeface="Arial"/>
              <a:ea typeface="Arial"/>
              <a:cs typeface="Arial"/>
              <a:sym typeface="Arial"/>
            </a:endParaRPr>
          </a:p>
          <a:p>
            <a:pPr marL="228600" marR="0" lvl="0" indent="-228600" algn="l" rtl="0">
              <a:lnSpc>
                <a:spcPct val="100000"/>
              </a:lnSpc>
              <a:spcBef>
                <a:spcPts val="12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Member owned</a:t>
            </a:r>
            <a:endParaRPr sz="2200" b="0" i="0" u="none" strike="noStrike" cap="none">
              <a:solidFill>
                <a:srgbClr val="000000"/>
              </a:solidFill>
              <a:latin typeface="Arial"/>
              <a:ea typeface="Arial"/>
              <a:cs typeface="Arial"/>
              <a:sym typeface="Arial"/>
            </a:endParaRPr>
          </a:p>
          <a:p>
            <a:pPr marL="342900" marR="0" lvl="0" indent="-203200" algn="l" rtl="0">
              <a:lnSpc>
                <a:spcPct val="100000"/>
              </a:lnSpc>
              <a:spcBef>
                <a:spcPts val="1200"/>
              </a:spcBef>
              <a:spcAft>
                <a:spcPts val="0"/>
              </a:spcAft>
              <a:buClr>
                <a:srgbClr val="595959"/>
              </a:buClr>
              <a:buSzPts val="2200"/>
              <a:buFont typeface="Arial"/>
              <a:buNone/>
            </a:pPr>
            <a:endParaRPr sz="2200" b="0" i="0" u="none" strike="noStrike" cap="none">
              <a:solidFill>
                <a:srgbClr val="000000"/>
              </a:solidFill>
              <a:latin typeface="Arial"/>
              <a:ea typeface="Arial"/>
              <a:cs typeface="Arial"/>
              <a:sym typeface="Arial"/>
            </a:endParaRPr>
          </a:p>
        </p:txBody>
      </p:sp>
      <p:sp>
        <p:nvSpPr>
          <p:cNvPr id="161" name="Google Shape;161;p5"/>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pic>
        <p:nvPicPr>
          <p:cNvPr id="162" name="Google Shape;162;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33725" y="4295775"/>
            <a:ext cx="1373007" cy="586850"/>
          </a:xfrm>
          <a:prstGeom prst="rect">
            <a:avLst/>
          </a:prstGeom>
          <a:noFill/>
          <a:ln w="38100" cap="flat" cmpd="sng">
            <a:solidFill>
              <a:schemeClr val="lt1"/>
            </a:solidFill>
            <a:prstDash val="solid"/>
            <a:round/>
            <a:headEnd type="none" w="sm" len="sm"/>
            <a:tailEnd type="none" w="sm" len="sm"/>
          </a:ln>
        </p:spPr>
      </p:pic>
      <p:pic>
        <p:nvPicPr>
          <p:cNvPr id="164" name="Google Shape;164;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29795" y="4295775"/>
            <a:ext cx="1371304" cy="58685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1028699" y="327359"/>
            <a:ext cx="77724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dirty="0"/>
              <a:t>Online and </a:t>
            </a:r>
            <a:br>
              <a:rPr lang="en-US" dirty="0"/>
            </a:br>
            <a:r>
              <a:rPr lang="en-US" dirty="0"/>
              <a:t>Mobile Banking</a:t>
            </a:r>
            <a:endParaRPr dirty="0"/>
          </a:p>
        </p:txBody>
      </p:sp>
      <p:sp>
        <p:nvSpPr>
          <p:cNvPr id="174" name="Google Shape;174;p6"/>
          <p:cNvSpPr txBox="1">
            <a:spLocks noGrp="1"/>
          </p:cNvSpPr>
          <p:nvPr>
            <p:ph type="body" idx="1"/>
          </p:nvPr>
        </p:nvSpPr>
        <p:spPr>
          <a:xfrm>
            <a:off x="762000" y="1924050"/>
            <a:ext cx="7772400" cy="2514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595959"/>
              </a:buClr>
              <a:buSzPts val="2400"/>
              <a:buFont typeface="Arial"/>
              <a:buChar char="•"/>
            </a:pPr>
            <a:r>
              <a:rPr lang="en-US" sz="2400" dirty="0"/>
              <a:t>Bank via the Internet.</a:t>
            </a:r>
            <a:endParaRPr dirty="0"/>
          </a:p>
          <a:p>
            <a:pPr marL="342900" lvl="0" indent="-342900" algn="l" rtl="0">
              <a:lnSpc>
                <a:spcPct val="100000"/>
              </a:lnSpc>
              <a:spcBef>
                <a:spcPts val="1080"/>
              </a:spcBef>
              <a:spcAft>
                <a:spcPts val="0"/>
              </a:spcAft>
              <a:buClr>
                <a:srgbClr val="595959"/>
              </a:buClr>
              <a:buSzPts val="2400"/>
              <a:buFont typeface="Arial"/>
              <a:buChar char="•"/>
            </a:pPr>
            <a:r>
              <a:rPr lang="en-US" sz="2400" dirty="0"/>
              <a:t>Log on securely to an account or app using a username and password.</a:t>
            </a:r>
            <a:endParaRPr dirty="0"/>
          </a:p>
          <a:p>
            <a:pPr marL="342900" lvl="0" indent="-342900" algn="l" rtl="0">
              <a:lnSpc>
                <a:spcPct val="100000"/>
              </a:lnSpc>
              <a:spcBef>
                <a:spcPts val="1080"/>
              </a:spcBef>
              <a:spcAft>
                <a:spcPts val="0"/>
              </a:spcAft>
              <a:buClr>
                <a:srgbClr val="595959"/>
              </a:buClr>
              <a:buSzPts val="2400"/>
              <a:buFont typeface="Arial"/>
              <a:buChar char="•"/>
            </a:pPr>
            <a:r>
              <a:rPr lang="en-US" sz="2400" dirty="0"/>
              <a:t>Manage accounts and pay bills online.</a:t>
            </a:r>
            <a:endParaRPr dirty="0"/>
          </a:p>
          <a:p>
            <a:pPr marL="342900" lvl="0" indent="-342900" algn="l" rtl="0">
              <a:lnSpc>
                <a:spcPct val="100000"/>
              </a:lnSpc>
              <a:spcBef>
                <a:spcPts val="1080"/>
              </a:spcBef>
              <a:spcAft>
                <a:spcPts val="0"/>
              </a:spcAft>
              <a:buClr>
                <a:srgbClr val="595959"/>
              </a:buClr>
              <a:buSzPts val="2400"/>
              <a:buFont typeface="Arial"/>
              <a:buChar char="•"/>
            </a:pPr>
            <a:r>
              <a:rPr lang="en-US" sz="2400" dirty="0"/>
              <a:t>Deposit checks into eligible accounts with the camera on a mobile device.</a:t>
            </a:r>
            <a:endParaRPr sz="2800" dirty="0"/>
          </a:p>
          <a:p>
            <a:pPr marL="342900" lvl="0" indent="-165100" algn="l" rtl="0">
              <a:lnSpc>
                <a:spcPct val="100000"/>
              </a:lnSpc>
              <a:spcBef>
                <a:spcPts val="1160"/>
              </a:spcBef>
              <a:spcAft>
                <a:spcPts val="600"/>
              </a:spcAft>
              <a:buClr>
                <a:srgbClr val="595959"/>
              </a:buClr>
              <a:buSzPts val="2800"/>
              <a:buFont typeface="Arial"/>
              <a:buNone/>
            </a:pPr>
            <a:endParaRPr sz="2800" dirty="0"/>
          </a:p>
        </p:txBody>
      </p:sp>
      <p:grpSp>
        <p:nvGrpSpPr>
          <p:cNvPr id="171" name="Google Shape;171;p6">
            <a:extLst>
              <a:ext uri="{C183D7F6-B498-43B3-948B-1728B52AA6E4}">
                <adec:decorative xmlns:adec="http://schemas.microsoft.com/office/drawing/2017/decorative" val="1"/>
              </a:ext>
            </a:extLst>
          </p:cNvPr>
          <p:cNvGrpSpPr/>
          <p:nvPr/>
        </p:nvGrpSpPr>
        <p:grpSpPr>
          <a:xfrm>
            <a:off x="-381000" y="5000625"/>
            <a:ext cx="9753600" cy="1066800"/>
            <a:chOff x="-381000" y="5000625"/>
            <a:chExt cx="9753600" cy="1066800"/>
          </a:xfrm>
        </p:grpSpPr>
        <p:sp>
          <p:nvSpPr>
            <p:cNvPr id="172" name="Google Shape;172;p6"/>
            <p:cNvSpPr/>
            <p:nvPr/>
          </p:nvSpPr>
          <p:spPr>
            <a:xfrm>
              <a:off x="-381000" y="5000625"/>
              <a:ext cx="9753600" cy="1066800"/>
            </a:xfrm>
            <a:prstGeom prst="rect">
              <a:avLst/>
            </a:prstGeom>
            <a:solidFill>
              <a:srgbClr val="C00000">
                <a:alpha val="21176"/>
              </a:srgbClr>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73" name="Google Shape;173;p6"/>
            <p:cNvPicPr preferRelativeResize="0"/>
            <p:nvPr/>
          </p:nvPicPr>
          <p:blipFill rotWithShape="1">
            <a:blip r:embed="rId3">
              <a:alphaModFix/>
            </a:blip>
            <a:srcRect/>
            <a:stretch/>
          </p:blipFill>
          <p:spPr>
            <a:xfrm>
              <a:off x="561975" y="5095875"/>
              <a:ext cx="781050" cy="781050"/>
            </a:xfrm>
            <a:prstGeom prst="rect">
              <a:avLst/>
            </a:prstGeom>
            <a:noFill/>
            <a:ln>
              <a:noFill/>
            </a:ln>
          </p:spPr>
        </p:pic>
      </p:grpSp>
      <p:sp>
        <p:nvSpPr>
          <p:cNvPr id="175" name="Google Shape;175;p6"/>
          <p:cNvSpPr txBox="1"/>
          <p:nvPr/>
        </p:nvSpPr>
        <p:spPr>
          <a:xfrm>
            <a:off x="1162050" y="5076825"/>
            <a:ext cx="7366488" cy="82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Arial"/>
                <a:ea typeface="Arial"/>
                <a:cs typeface="Arial"/>
                <a:sym typeface="Arial"/>
              </a:rPr>
              <a:t>Safety Alert Tip! The Internet is a public network; safeguard your banking information.</a:t>
            </a:r>
            <a:endParaRPr sz="2800" b="0" i="0" u="none" strike="noStrike" cap="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76" name="Google Shape;176;p6"/>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Google Shape;183;p7"/>
          <p:cNvGrpSpPr/>
          <p:nvPr/>
        </p:nvGrpSpPr>
        <p:grpSpPr>
          <a:xfrm>
            <a:off x="-381000" y="5000625"/>
            <a:ext cx="9753600" cy="1066800"/>
            <a:chOff x="-381000" y="5000625"/>
            <a:chExt cx="9753600" cy="1066800"/>
          </a:xfrm>
        </p:grpSpPr>
        <p:sp>
          <p:nvSpPr>
            <p:cNvPr id="184" name="Google Shape;184;p7"/>
            <p:cNvSpPr/>
            <p:nvPr/>
          </p:nvSpPr>
          <p:spPr>
            <a:xfrm>
              <a:off x="-381000" y="5000625"/>
              <a:ext cx="9753600" cy="1066800"/>
            </a:xfrm>
            <a:prstGeom prst="rect">
              <a:avLst/>
            </a:prstGeom>
            <a:solidFill>
              <a:srgbClr val="C00000">
                <a:alpha val="21176"/>
              </a:srgbClr>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5" name="Google Shape;185;p7"/>
            <p:cNvPicPr preferRelativeResize="0"/>
            <p:nvPr/>
          </p:nvPicPr>
          <p:blipFill rotWithShape="1">
            <a:blip r:embed="rId3">
              <a:alphaModFix/>
            </a:blip>
            <a:srcRect/>
            <a:stretch/>
          </p:blipFill>
          <p:spPr>
            <a:xfrm>
              <a:off x="561975" y="5095875"/>
              <a:ext cx="781050" cy="781050"/>
            </a:xfrm>
            <a:prstGeom prst="rect">
              <a:avLst/>
            </a:prstGeom>
            <a:noFill/>
            <a:ln>
              <a:noFill/>
            </a:ln>
          </p:spPr>
        </p:pic>
      </p:grpSp>
      <p:sp>
        <p:nvSpPr>
          <p:cNvPr id="186" name="Google Shape;186;p7"/>
          <p:cNvSpPr txBox="1">
            <a:spLocks noGrp="1"/>
          </p:cNvSpPr>
          <p:nvPr>
            <p:ph type="title"/>
          </p:nvPr>
        </p:nvSpPr>
        <p:spPr>
          <a:xfrm>
            <a:off x="1143000" y="114300"/>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5400" dirty="0"/>
              <a:t>Internet Bank</a:t>
            </a:r>
            <a:endParaRPr sz="5400" dirty="0"/>
          </a:p>
        </p:txBody>
      </p:sp>
      <p:sp>
        <p:nvSpPr>
          <p:cNvPr id="187" name="Google Shape;187;p7"/>
          <p:cNvSpPr txBox="1">
            <a:spLocks noGrp="1"/>
          </p:cNvSpPr>
          <p:nvPr>
            <p:ph type="body" idx="1"/>
          </p:nvPr>
        </p:nvSpPr>
        <p:spPr>
          <a:xfrm>
            <a:off x="457200" y="1981200"/>
            <a:ext cx="7772400" cy="29576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595959"/>
              </a:buClr>
              <a:buSzPts val="2800"/>
              <a:buFont typeface="Arial"/>
              <a:buChar char="•"/>
            </a:pPr>
            <a:r>
              <a:rPr lang="en-US" sz="2400"/>
              <a:t>An online bank; no physical branches with tellers or drive-up windows.</a:t>
            </a:r>
            <a:endParaRPr sz="2400"/>
          </a:p>
          <a:p>
            <a:pPr marL="342900" lvl="0" indent="-342900" algn="l" rtl="0">
              <a:lnSpc>
                <a:spcPct val="100000"/>
              </a:lnSpc>
              <a:spcBef>
                <a:spcPts val="1160"/>
              </a:spcBef>
              <a:spcAft>
                <a:spcPts val="0"/>
              </a:spcAft>
              <a:buClr>
                <a:srgbClr val="595959"/>
              </a:buClr>
              <a:buSzPts val="2800"/>
              <a:buFont typeface="Arial"/>
              <a:buChar char="•"/>
            </a:pPr>
            <a:r>
              <a:rPr lang="en-US" sz="2400"/>
              <a:t>Customers access money via the mail, mobile apps, telephone, Web page, and ATMs.</a:t>
            </a:r>
            <a:endParaRPr sz="2400"/>
          </a:p>
          <a:p>
            <a:pPr marL="342900" lvl="0" indent="-342900" algn="l" rtl="0">
              <a:lnSpc>
                <a:spcPct val="100000"/>
              </a:lnSpc>
              <a:spcBef>
                <a:spcPts val="1160"/>
              </a:spcBef>
              <a:spcAft>
                <a:spcPts val="600"/>
              </a:spcAft>
              <a:buClr>
                <a:srgbClr val="595959"/>
              </a:buClr>
              <a:buSzPts val="2800"/>
              <a:buFont typeface="Arial"/>
              <a:buChar char="•"/>
            </a:pPr>
            <a:r>
              <a:rPr lang="en-US" sz="2400"/>
              <a:t>Name and password are needed to securely log on to an account.</a:t>
            </a:r>
            <a:endParaRPr sz="2400"/>
          </a:p>
        </p:txBody>
      </p:sp>
      <p:sp>
        <p:nvSpPr>
          <p:cNvPr id="188" name="Google Shape;188;p7"/>
          <p:cNvSpPr txBox="1"/>
          <p:nvPr/>
        </p:nvSpPr>
        <p:spPr>
          <a:xfrm>
            <a:off x="1162050" y="5114925"/>
            <a:ext cx="7366488" cy="167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Arial"/>
                <a:ea typeface="Arial"/>
                <a:cs typeface="Arial"/>
                <a:sym typeface="Arial"/>
              </a:rPr>
              <a:t>Safety Alert Tip! Check your bank’s website for its security measures.</a:t>
            </a:r>
            <a:endParaRPr sz="1400" b="0" i="0" u="none" strike="noStrike" cap="none">
              <a:solidFill>
                <a:srgbClr val="000000"/>
              </a:solidFill>
              <a:latin typeface="Arial"/>
              <a:ea typeface="Arial"/>
              <a:cs typeface="Arial"/>
              <a:sym typeface="Arial"/>
            </a:endParaRPr>
          </a:p>
        </p:txBody>
      </p:sp>
      <p:sp>
        <p:nvSpPr>
          <p:cNvPr id="189" name="Google Shape;189;p7"/>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1366837" y="340896"/>
            <a:ext cx="77724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ct val="35353"/>
              <a:buNone/>
            </a:pPr>
            <a:r>
              <a:rPr lang="en-US" dirty="0"/>
              <a:t>Personal Spending Vocabulary</a:t>
            </a:r>
            <a:endParaRPr dirty="0"/>
          </a:p>
        </p:txBody>
      </p:sp>
      <p:sp>
        <p:nvSpPr>
          <p:cNvPr id="197" name="Google Shape;197;p8"/>
          <p:cNvSpPr txBox="1"/>
          <p:nvPr/>
        </p:nvSpPr>
        <p:spPr>
          <a:xfrm>
            <a:off x="457200" y="2057400"/>
            <a:ext cx="8001000" cy="381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47825"/>
              </a:buClr>
              <a:buSzPts val="2400"/>
              <a:buFont typeface="Arial"/>
              <a:buNone/>
            </a:pPr>
            <a:r>
              <a:rPr lang="en-US" sz="2400" b="1" i="0" u="none" strike="noStrike" cap="none">
                <a:solidFill>
                  <a:srgbClr val="2E75B5"/>
                </a:solidFill>
                <a:latin typeface="Arial"/>
                <a:ea typeface="Arial"/>
                <a:cs typeface="Arial"/>
                <a:sym typeface="Arial"/>
              </a:rPr>
              <a:t>cash: </a:t>
            </a:r>
            <a:r>
              <a:rPr lang="en-US" sz="2400" b="0" i="0" u="none" strike="noStrike" cap="none">
                <a:solidFill>
                  <a:srgbClr val="595959"/>
                </a:solidFill>
                <a:latin typeface="Arial"/>
                <a:ea typeface="Arial"/>
                <a:cs typeface="Arial"/>
                <a:sym typeface="Arial"/>
              </a:rPr>
              <a:t>money in the form of bills or coins</a:t>
            </a:r>
            <a:endParaRPr sz="2400" b="1" i="0" u="none" strike="noStrike" cap="none">
              <a:solidFill>
                <a:srgbClr val="595959"/>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000"/>
              <a:buFont typeface="Arial"/>
              <a:buNone/>
            </a:pPr>
            <a:endParaRPr sz="1000" b="1" i="0" u="none" strike="noStrike" cap="none">
              <a:solidFill>
                <a:srgbClr val="595959"/>
              </a:solidFill>
              <a:latin typeface="Arial"/>
              <a:ea typeface="Arial"/>
              <a:cs typeface="Arial"/>
              <a:sym typeface="Arial"/>
            </a:endParaRPr>
          </a:p>
          <a:p>
            <a:pPr marL="0" marR="0" lvl="0" indent="0" algn="l" rtl="0">
              <a:lnSpc>
                <a:spcPct val="100000"/>
              </a:lnSpc>
              <a:spcBef>
                <a:spcPts val="480"/>
              </a:spcBef>
              <a:spcAft>
                <a:spcPts val="0"/>
              </a:spcAft>
              <a:buClr>
                <a:srgbClr val="E47825"/>
              </a:buClr>
              <a:buSzPts val="2400"/>
              <a:buFont typeface="Arial"/>
              <a:buNone/>
            </a:pPr>
            <a:r>
              <a:rPr lang="en-US" sz="2400" b="1" i="0" u="none" strike="noStrike" cap="none">
                <a:solidFill>
                  <a:srgbClr val="2E75B5"/>
                </a:solidFill>
                <a:latin typeface="Arial"/>
                <a:ea typeface="Arial"/>
                <a:cs typeface="Arial"/>
                <a:sym typeface="Arial"/>
              </a:rPr>
              <a:t>check: </a:t>
            </a:r>
            <a:r>
              <a:rPr lang="en-US" sz="2400" b="0" i="0" u="none" strike="noStrike" cap="none">
                <a:solidFill>
                  <a:srgbClr val="595959"/>
                </a:solidFill>
                <a:latin typeface="Arial"/>
                <a:ea typeface="Arial"/>
                <a:cs typeface="Arial"/>
                <a:sym typeface="Arial"/>
              </a:rPr>
              <a:t>a written order for a bank to pay money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000"/>
              <a:buFont typeface="Arial"/>
              <a:buNone/>
            </a:pPr>
            <a:endParaRPr sz="1000" b="1" i="0" u="none" strike="noStrike" cap="none">
              <a:solidFill>
                <a:srgbClr val="595959"/>
              </a:solidFill>
              <a:latin typeface="Arial"/>
              <a:ea typeface="Arial"/>
              <a:cs typeface="Arial"/>
              <a:sym typeface="Arial"/>
            </a:endParaRPr>
          </a:p>
          <a:p>
            <a:pPr marL="0" marR="0" lvl="0" indent="0" algn="l" rtl="0">
              <a:lnSpc>
                <a:spcPct val="100000"/>
              </a:lnSpc>
              <a:spcBef>
                <a:spcPts val="480"/>
              </a:spcBef>
              <a:spcAft>
                <a:spcPts val="0"/>
              </a:spcAft>
              <a:buClr>
                <a:srgbClr val="E47825"/>
              </a:buClr>
              <a:buSzPts val="2400"/>
              <a:buFont typeface="Arial"/>
              <a:buNone/>
            </a:pPr>
            <a:r>
              <a:rPr lang="en-US" sz="2400" b="1" i="0" u="none" strike="noStrike" cap="none">
                <a:solidFill>
                  <a:srgbClr val="2E75B5"/>
                </a:solidFill>
                <a:latin typeface="Arial"/>
                <a:ea typeface="Arial"/>
                <a:cs typeface="Arial"/>
                <a:sym typeface="Arial"/>
              </a:rPr>
              <a:t>credit card: </a:t>
            </a:r>
            <a:r>
              <a:rPr lang="en-US" sz="2400" b="0" i="0" u="none" strike="noStrike" cap="none">
                <a:solidFill>
                  <a:srgbClr val="595959"/>
                </a:solidFill>
                <a:latin typeface="Arial"/>
                <a:ea typeface="Arial"/>
                <a:cs typeface="Arial"/>
                <a:sym typeface="Arial"/>
              </a:rPr>
              <a:t>a card authorizing the holder to buy goods and services that can be paid for later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000"/>
              <a:buFont typeface="Arial"/>
              <a:buNone/>
            </a:pPr>
            <a:endParaRPr sz="1000" b="1" i="0" u="none" strike="noStrike" cap="none">
              <a:solidFill>
                <a:srgbClr val="595959"/>
              </a:solidFill>
              <a:latin typeface="Arial"/>
              <a:ea typeface="Arial"/>
              <a:cs typeface="Arial"/>
              <a:sym typeface="Arial"/>
            </a:endParaRPr>
          </a:p>
          <a:p>
            <a:pPr marL="0" marR="0" lvl="0" indent="0" algn="l" rtl="0">
              <a:lnSpc>
                <a:spcPct val="100000"/>
              </a:lnSpc>
              <a:spcBef>
                <a:spcPts val="480"/>
              </a:spcBef>
              <a:spcAft>
                <a:spcPts val="0"/>
              </a:spcAft>
              <a:buClr>
                <a:srgbClr val="E47825"/>
              </a:buClr>
              <a:buSzPts val="2400"/>
              <a:buFont typeface="Arial"/>
              <a:buNone/>
            </a:pPr>
            <a:r>
              <a:rPr lang="en-US" sz="2400" b="1" i="0" u="none" strike="noStrike" cap="none">
                <a:solidFill>
                  <a:srgbClr val="2E75B5"/>
                </a:solidFill>
                <a:latin typeface="Arial"/>
                <a:ea typeface="Arial"/>
                <a:cs typeface="Arial"/>
                <a:sym typeface="Arial"/>
              </a:rPr>
              <a:t>debit card: </a:t>
            </a:r>
            <a:r>
              <a:rPr lang="en-US" sz="2400" b="0" i="0" u="none" strike="noStrike" cap="none">
                <a:solidFill>
                  <a:srgbClr val="595959"/>
                </a:solidFill>
                <a:latin typeface="Arial"/>
                <a:ea typeface="Arial"/>
                <a:cs typeface="Arial"/>
                <a:sym typeface="Arial"/>
              </a:rPr>
              <a:t>a card that looks like a credit card but operates like cash; money is immediately subtracted from the cardholder’s bank account when a purchase is made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2200"/>
              <a:buFont typeface="Arial"/>
              <a:buNone/>
            </a:pPr>
            <a:endParaRPr sz="2200" b="0" i="0" u="none" strike="noStrike" cap="none">
              <a:solidFill>
                <a:srgbClr val="595959"/>
              </a:solidFill>
              <a:latin typeface="Arial"/>
              <a:ea typeface="Arial"/>
              <a:cs typeface="Arial"/>
              <a:sym typeface="Arial"/>
            </a:endParaRPr>
          </a:p>
        </p:txBody>
      </p:sp>
      <p:sp>
        <p:nvSpPr>
          <p:cNvPr id="198" name="Google Shape;198;p8"/>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182914" y="72189"/>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5400" dirty="0"/>
              <a:t>Debit Cards</a:t>
            </a:r>
            <a:endParaRPr sz="5400" dirty="0"/>
          </a:p>
        </p:txBody>
      </p:sp>
      <p:sp>
        <p:nvSpPr>
          <p:cNvPr id="206" name="Google Shape;206;p9"/>
          <p:cNvSpPr txBox="1"/>
          <p:nvPr/>
        </p:nvSpPr>
        <p:spPr>
          <a:xfrm>
            <a:off x="379638" y="1916795"/>
            <a:ext cx="3844019" cy="45345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E75B5"/>
                </a:solidFill>
                <a:latin typeface="Arial"/>
                <a:ea typeface="Arial"/>
                <a:cs typeface="Arial"/>
                <a:sym typeface="Arial"/>
              </a:rPr>
              <a:t>Advantages of a Debit Card</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000"/>
              <a:buFont typeface="Arial"/>
              <a:buChar char="•"/>
            </a:pPr>
            <a:r>
              <a:rPr lang="en-US" sz="2000" b="1" i="0" u="none" strike="noStrike" cap="none">
                <a:solidFill>
                  <a:srgbClr val="FF0000"/>
                </a:solidFill>
                <a:latin typeface="Arial"/>
                <a:ea typeface="Arial"/>
                <a:cs typeface="Arial"/>
                <a:sym typeface="Arial"/>
              </a:rPr>
              <a:t>Buy now, pay now.</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Operates like a check or cash.</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No interest charges.</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Withdraw cash at ATMs using the card’s PIN (personal identification number).</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No annual fee (usually).</a:t>
            </a:r>
            <a:endParaRPr sz="1400" b="0" i="0" u="none" strike="noStrike" cap="none">
              <a:solidFill>
                <a:srgbClr val="000000"/>
              </a:solidFill>
              <a:latin typeface="Arial"/>
              <a:ea typeface="Arial"/>
              <a:cs typeface="Arial"/>
              <a:sym typeface="Arial"/>
            </a:endParaRPr>
          </a:p>
          <a:p>
            <a:pPr marL="228600" marR="0" lvl="6"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Federal law limits liability to $0 if the card is reported missing before someone uses it.</a:t>
            </a:r>
            <a:endParaRPr sz="2000" b="0" i="0" u="none" strike="noStrike" cap="none">
              <a:solidFill>
                <a:srgbClr val="000000"/>
              </a:solidFill>
              <a:latin typeface="Arial"/>
              <a:ea typeface="Arial"/>
              <a:cs typeface="Arial"/>
              <a:sym typeface="Arial"/>
            </a:endParaRPr>
          </a:p>
          <a:p>
            <a:pPr marL="342900" marR="0" lvl="0" indent="-203200" algn="l" rtl="0">
              <a:lnSpc>
                <a:spcPct val="100000"/>
              </a:lnSpc>
              <a:spcBef>
                <a:spcPts val="800"/>
              </a:spcBef>
              <a:spcAft>
                <a:spcPts val="0"/>
              </a:spcAft>
              <a:buClr>
                <a:srgbClr val="595959"/>
              </a:buClr>
              <a:buSzPts val="2200"/>
              <a:buFont typeface="Arial"/>
              <a:buNone/>
            </a:pPr>
            <a:endParaRPr sz="2200" b="0" i="0" u="none" strike="noStrike" cap="none">
              <a:solidFill>
                <a:srgbClr val="000000"/>
              </a:solidFill>
              <a:latin typeface="Arial"/>
              <a:ea typeface="Arial"/>
              <a:cs typeface="Arial"/>
              <a:sym typeface="Arial"/>
            </a:endParaRPr>
          </a:p>
        </p:txBody>
      </p:sp>
      <p:sp>
        <p:nvSpPr>
          <p:cNvPr id="208" name="Google Shape;208;p9"/>
          <p:cNvSpPr txBox="1"/>
          <p:nvPr/>
        </p:nvSpPr>
        <p:spPr>
          <a:xfrm>
            <a:off x="4760686" y="1916795"/>
            <a:ext cx="4194628" cy="45037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E75B5"/>
                </a:solidFill>
                <a:latin typeface="Arial"/>
                <a:ea typeface="Arial"/>
                <a:cs typeface="Arial"/>
                <a:sym typeface="Arial"/>
              </a:rPr>
              <a:t>Disadvantages of a Debit Card</a:t>
            </a:r>
            <a:endParaRPr sz="2000" b="0" i="0" u="none" strike="noStrike" cap="none">
              <a:solidFill>
                <a:srgbClr val="2E75B5"/>
              </a:solidFill>
              <a:latin typeface="Arial"/>
              <a:ea typeface="Arial"/>
              <a:cs typeface="Arial"/>
              <a:sym typeface="Arial"/>
            </a:endParaRPr>
          </a:p>
          <a:p>
            <a:pPr marL="228600" marR="0" lvl="0"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Monthly maintenance and overdraft fees may apply.</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ATM charges for out-of-network banks.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Debit card use is not a way to build credit history; activity is not reported to credit bureaus.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800"/>
              </a:spcBef>
              <a:spcAft>
                <a:spcPts val="0"/>
              </a:spcAft>
              <a:buClr>
                <a:srgbClr val="595959"/>
              </a:buClr>
              <a:buSzPts val="2000"/>
              <a:buFont typeface="Arial"/>
              <a:buChar char="•"/>
            </a:pPr>
            <a:r>
              <a:rPr lang="en-US" sz="2000" b="0" i="0" u="none" strike="noStrike" cap="none">
                <a:solidFill>
                  <a:srgbClr val="595959"/>
                </a:solidFill>
                <a:latin typeface="Arial"/>
                <a:ea typeface="Arial"/>
                <a:cs typeface="Arial"/>
                <a:sym typeface="Arial"/>
              </a:rPr>
              <a:t>There’s a $500 liability if the card is reported missing more than two business days after a loss or theft, but less than 60 calendar days after a statement is sent.</a:t>
            </a:r>
            <a:endParaRPr sz="2000" b="0" i="0" u="none" strike="noStrike" cap="none">
              <a:solidFill>
                <a:srgbClr val="000000"/>
              </a:solidFill>
              <a:latin typeface="Arial"/>
              <a:ea typeface="Arial"/>
              <a:cs typeface="Arial"/>
              <a:sym typeface="Arial"/>
            </a:endParaRPr>
          </a:p>
        </p:txBody>
      </p:sp>
      <p:cxnSp>
        <p:nvCxnSpPr>
          <p:cNvPr id="210" name="Google Shape;210;p9">
            <a:extLst>
              <a:ext uri="{C183D7F6-B498-43B3-948B-1728B52AA6E4}">
                <adec:decorative xmlns:adec="http://schemas.microsoft.com/office/drawing/2017/decorative" val="1"/>
              </a:ext>
            </a:extLst>
          </p:cNvPr>
          <p:cNvCxnSpPr/>
          <p:nvPr/>
        </p:nvCxnSpPr>
        <p:spPr>
          <a:xfrm>
            <a:off x="4571998" y="1944914"/>
            <a:ext cx="0" cy="4659086"/>
          </a:xfrm>
          <a:prstGeom prst="straightConnector1">
            <a:avLst/>
          </a:prstGeom>
          <a:noFill/>
          <a:ln w="25400" cap="flat" cmpd="sng">
            <a:solidFill>
              <a:srgbClr val="87B6E1"/>
            </a:solidFill>
            <a:prstDash val="solid"/>
            <a:round/>
            <a:headEnd type="none" w="sm" len="sm"/>
            <a:tailEnd type="none" w="sm" len="sm"/>
          </a:ln>
        </p:spPr>
      </p:cxnSp>
      <p:sp>
        <p:nvSpPr>
          <p:cNvPr id="209" name="Google Shape;209;p9"/>
          <p:cNvSpPr txBox="1">
            <a:spLocks noGrp="1"/>
          </p:cNvSpPr>
          <p:nvPr>
            <p:ph type="sldNum" idx="4294967295"/>
          </p:nvPr>
        </p:nvSpPr>
        <p:spPr>
          <a:xfrm>
            <a:off x="8686800" y="6400800"/>
            <a:ext cx="4572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sld>
</file>

<file path=ppt/theme/theme1.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bout xmlns="4d5981e6-dca0-480e-a331-f2a32f8f670f" xsi:nil="true"/>
    <lcf76f155ced4ddcb4097134ff3c332f xmlns="4d5981e6-dca0-480e-a331-f2a32f8f670f">
      <Terms xmlns="http://schemas.microsoft.com/office/infopath/2007/PartnerControls"/>
    </lcf76f155ced4ddcb4097134ff3c332f>
    <Category xmlns="4d5981e6-dca0-480e-a331-f2a32f8f670f">Curriculum</Category>
    <Program xmlns="4d5981e6-dca0-480e-a331-f2a32f8f670f" xsi:nil="true"/>
    <TaxCatchAll xmlns="216a7bc2-c6be-43ee-a309-5334b5459c91" xsi:nil="true"/>
    <Location xmlns="4d5981e6-dca0-480e-a331-f2a32f8f670f" xsi:nil="true"/>
    <Content_x0020_Updates xmlns="4d5981e6-dca0-480e-a331-f2a32f8f670f">N/A</Content_x0020_Updates>
    <UpdatedonWebsite xmlns="4d5981e6-dca0-480e-a331-f2a32f8f670f">false</UpdatedonWebsite>
    <Notes0 xmlns="4d5981e6-dca0-480e-a331-f2a32f8f67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63E12998E497419C9E4359E90E24F5" ma:contentTypeVersion="24" ma:contentTypeDescription="Create a new document." ma:contentTypeScope="" ma:versionID="d60cea89edfb8d787d3403f7791160f5">
  <xsd:schema xmlns:xsd="http://www.w3.org/2001/XMLSchema" xmlns:xs="http://www.w3.org/2001/XMLSchema" xmlns:p="http://schemas.microsoft.com/office/2006/metadata/properties" xmlns:ns2="4d5981e6-dca0-480e-a331-f2a32f8f670f" xmlns:ns3="216a7bc2-c6be-43ee-a309-5334b5459c91" targetNamespace="http://schemas.microsoft.com/office/2006/metadata/properties" ma:root="true" ma:fieldsID="0ccbad867b42be2eab597359a48e4677" ns2:_="" ns3:_="">
    <xsd:import namespace="4d5981e6-dca0-480e-a331-f2a32f8f670f"/>
    <xsd:import namespace="216a7bc2-c6be-43ee-a309-5334b5459c91"/>
    <xsd:element name="properties">
      <xsd:complexType>
        <xsd:sequence>
          <xsd:element name="documentManagement">
            <xsd:complexType>
              <xsd:all>
                <xsd:element ref="ns2:About" minOccurs="0"/>
                <xsd:element ref="ns2:Content_x0020_Updates" minOccurs="0"/>
                <xsd:element ref="ns2:Category"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Location" minOccurs="0"/>
                <xsd:element ref="ns2:Program" minOccurs="0"/>
                <xsd:element ref="ns2:MediaServiceDateTaken" minOccurs="0"/>
                <xsd:element ref="ns2:MediaServiceObjectDetectorVersions" minOccurs="0"/>
                <xsd:element ref="ns2:MediaLengthInSeconds" minOccurs="0"/>
                <xsd:element ref="ns2:MediaServiceSearchProperties" minOccurs="0"/>
                <xsd:element ref="ns2:UpdatedonWebsite"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981e6-dca0-480e-a331-f2a32f8f670f" elementFormDefault="qualified">
    <xsd:import namespace="http://schemas.microsoft.com/office/2006/documentManagement/types"/>
    <xsd:import namespace="http://schemas.microsoft.com/office/infopath/2007/PartnerControls"/>
    <xsd:element name="About" ma:index="2" nillable="true" ma:displayName="About" ma:internalName="About">
      <xsd:simpleType>
        <xsd:restriction base="dms:Note">
          <xsd:maxLength value="255"/>
        </xsd:restriction>
      </xsd:simpleType>
    </xsd:element>
    <xsd:element name="Content_x0020_Updates" ma:index="3" nillable="true" ma:displayName="Content Updates" ma:default="N/A" ma:format="Dropdown" ma:internalName="Content_x0020_Updates">
      <xsd:simpleType>
        <xsd:restriction base="dms:Choice">
          <xsd:enumeration value="N/A"/>
          <xsd:enumeration value="Ed Team"/>
          <xsd:enumeration value="Sims Team"/>
          <xsd:enumeration value="Marketing Team"/>
          <xsd:enumeration value="JA USA"/>
        </xsd:restriction>
      </xsd:simpleType>
    </xsd:element>
    <xsd:element name="Category" ma:index="10" nillable="true" ma:displayName="Category" ma:default="Curriculum" ma:format="Dropdown" ma:internalName="Category">
      <xsd:simpleType>
        <xsd:restriction base="dms:Choice">
          <xsd:enumeration value="Curriculum"/>
          <xsd:enumeration value="Visit Prep/Logistics"/>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2ecafa3-56eb-45a7-a6a2-64bbd7f9c435"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ocation" ma:index="23" nillable="true" ma:displayName="Location" ma:format="Dropdown" ma:internalName="Location">
      <xsd:simpleType>
        <xsd:restriction base="dms:Choice">
          <xsd:enumeration value="Atlanta"/>
          <xsd:enumeration value="Augusta (CSRA)"/>
          <xsd:enumeration value="Dalton"/>
          <xsd:enumeration value="Gwinnett"/>
          <xsd:enumeration value="North GA"/>
          <xsd:enumeration value="Savannah"/>
          <xsd:enumeration value="Applies to ALL"/>
        </xsd:restriction>
      </xsd:simpleType>
    </xsd:element>
    <xsd:element name="Program" ma:index="24" nillable="true" ma:displayName="Program" ma:format="Dropdown" ma:internalName="Program">
      <xsd:simpleType>
        <xsd:restriction base="dms:Choice">
          <xsd:enumeration value="JA BizTown"/>
          <xsd:enumeration value="JA Finance Park"/>
          <xsd:enumeration value="Applies to BOTH"/>
        </xsd:restriction>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UpdatedonWebsite" ma:index="29" nillable="true" ma:displayName="Updated on Website" ma:default="0" ma:format="Dropdown" ma:internalName="UpdatedonWebsite">
      <xsd:simpleType>
        <xsd:restriction base="dms:Boolean"/>
      </xsd:simpleType>
    </xsd:element>
    <xsd:element name="Notes0" ma:index="30" nillable="true" ma:displayName="Notes" ma:format="Dropdown" ma:internalName="Notes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6a7bc2-c6be-43ee-a309-5334b5459c9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105f15f-0a11-4e94-a542-22a182e1ec1a}" ma:internalName="TaxCatchAll" ma:showField="CatchAllData" ma:web="216a7bc2-c6be-43ee-a309-5334b5459c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014CE-0F15-42D7-8A7C-3B616D6DB2A0}">
  <ds:schemaRefs>
    <ds:schemaRef ds:uri="http://schemas.microsoft.com/office/2006/metadata/properties"/>
    <ds:schemaRef ds:uri="http://schemas.microsoft.com/office/infopath/2007/PartnerControls"/>
    <ds:schemaRef ds:uri="4d5981e6-dca0-480e-a331-f2a32f8f670f"/>
    <ds:schemaRef ds:uri="216a7bc2-c6be-43ee-a309-5334b5459c91"/>
  </ds:schemaRefs>
</ds:datastoreItem>
</file>

<file path=customXml/itemProps2.xml><?xml version="1.0" encoding="utf-8"?>
<ds:datastoreItem xmlns:ds="http://schemas.openxmlformats.org/officeDocument/2006/customXml" ds:itemID="{AF9B4CE6-BFD0-4AEC-897B-A4A7B10FA1DB}">
  <ds:schemaRefs>
    <ds:schemaRef ds:uri="http://schemas.microsoft.com/sharepoint/v3/contenttype/forms"/>
  </ds:schemaRefs>
</ds:datastoreItem>
</file>

<file path=customXml/itemProps3.xml><?xml version="1.0" encoding="utf-8"?>
<ds:datastoreItem xmlns:ds="http://schemas.openxmlformats.org/officeDocument/2006/customXml" ds:itemID="{DD3479D3-AAF4-4430-ADA3-05F152D06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981e6-dca0-480e-a331-f2a32f8f670f"/>
    <ds:schemaRef ds:uri="216a7bc2-c6be-43ee-a309-5334b5459c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TotalTime>
  <Words>1391</Words>
  <Application>Microsoft Office PowerPoint</Application>
  <PresentationFormat>On-screen Show (4:3)</PresentationFormat>
  <Paragraphs>215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2_Custom Design</vt:lpstr>
      <vt:lpstr>JA Finance Park</vt:lpstr>
      <vt:lpstr>Debit and Credit</vt:lpstr>
      <vt:lpstr>Banking Partners Vocabulary</vt:lpstr>
      <vt:lpstr>Banking Partners Vocabulary continued</vt:lpstr>
      <vt:lpstr>Bank and Credit Union</vt:lpstr>
      <vt:lpstr>Online and  Mobile Banking</vt:lpstr>
      <vt:lpstr>Internet Bank</vt:lpstr>
      <vt:lpstr>Personal Spending Vocabulary</vt:lpstr>
      <vt:lpstr>Debit Cards</vt:lpstr>
      <vt:lpstr>Credit Cards</vt:lpstr>
      <vt:lpstr>Sample Credit Card Statement </vt:lpstr>
      <vt:lpstr>Cost of Using Credit</vt:lpstr>
      <vt:lpstr>Prepaid Cards</vt:lpstr>
      <vt:lpstr>Bankruptcy and  Foreclosure</vt:lpstr>
      <vt:lpstr>Savvy Shopper  Board Game</vt:lpstr>
      <vt:lpstr>Managing Credit  Vocabulary</vt:lpstr>
      <vt:lpstr>Are You a  Good Credit Risk?</vt:lpstr>
      <vt:lpstr>Credit Dings</vt:lpstr>
      <vt:lpstr>Credit Report Agencies</vt:lpstr>
      <vt:lpstr>FICO Score Breakdown</vt:lpstr>
      <vt:lpstr>FICO* Credit Score</vt:lpstr>
      <vt:lpstr>Build a Positive  Credit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Finance Park</dc:title>
  <dc:creator>Diane Birkeness</dc:creator>
  <cp:lastModifiedBy>Elisa Elliot</cp:lastModifiedBy>
  <cp:revision>3</cp:revision>
  <dcterms:created xsi:type="dcterms:W3CDTF">2011-08-19T16:45:03Z</dcterms:created>
  <dcterms:modified xsi:type="dcterms:W3CDTF">2024-09-23T13:46:52Z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0x0101004763E12998E497419C9E4359E90E24F5</vt:lpwstr>
  </property>
  <property fmtid="{D5CDD505-2E9C-101B-9397-08002B2CF9AE}" pid="3" name="_dlc_DocIdItemGuid">
    <vt:lpwstr>5cf0c524-c291-48ce-a143-be97c38009ed</vt:lpwstr>
  </property>
  <property fmtid="{D5CDD505-2E9C-101B-9397-08002B2CF9AE}" pid="4" name="ArticulateGUID">
    <vt:lpwstr>D6A23540-CA2D-4BF6-95BA-FFD4632DDEBB</vt:lpwstr>
  </property>
  <property fmtid="{D5CDD505-2E9C-101B-9397-08002B2CF9AE}" pid="5" name="ArticulatePath">
    <vt:lpwstr>M1205 PowerPoint Deck-Debit and Credit</vt:lpwstr>
  </property>
</Properties>
</file>